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369" r:id="rId3"/>
    <p:sldId id="421" r:id="rId4"/>
    <p:sldId id="422" r:id="rId5"/>
    <p:sldId id="462" r:id="rId6"/>
    <p:sldId id="461" r:id="rId7"/>
    <p:sldId id="466" r:id="rId8"/>
    <p:sldId id="467" r:id="rId9"/>
    <p:sldId id="423" r:id="rId10"/>
    <p:sldId id="424" r:id="rId11"/>
    <p:sldId id="425" r:id="rId12"/>
    <p:sldId id="430" r:id="rId13"/>
    <p:sldId id="463" r:id="rId14"/>
    <p:sldId id="464" r:id="rId15"/>
    <p:sldId id="46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328E2D-86B7-4F02-9C46-FDA03F93F72B}">
  <a:tblStyle styleId="{BD328E2D-86B7-4F02-9C46-FDA03F93F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56" autoAdjust="0"/>
  </p:normalViewPr>
  <p:slideViewPr>
    <p:cSldViewPr snapToGrid="0">
      <p:cViewPr varScale="1">
        <p:scale>
          <a:sx n="137" d="100"/>
          <a:sy n="137" d="100"/>
        </p:scale>
        <p:origin x="-78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2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71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69719" y="1453727"/>
            <a:ext cx="48009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69719" y="2628953"/>
            <a:ext cx="4800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15" name="Shape 15" descr="mDOM_closed.jpg"/>
          <p:cNvSpPr/>
          <p:nvPr/>
        </p:nvSpPr>
        <p:spPr>
          <a:xfrm>
            <a:off x="6410057" y="2055056"/>
            <a:ext cx="2419559" cy="2721876"/>
          </a:xfrm>
          <a:custGeom>
            <a:avLst/>
            <a:gdLst/>
            <a:ahLst/>
            <a:cxnLst/>
            <a:rect l="0" t="0" r="0" b="0"/>
            <a:pathLst>
              <a:path w="21490" h="21530" extrusionOk="0">
                <a:moveTo>
                  <a:pt x="10775" y="0"/>
                </a:moveTo>
                <a:cubicBezTo>
                  <a:pt x="9032" y="0"/>
                  <a:pt x="7430" y="339"/>
                  <a:pt x="5850" y="1043"/>
                </a:cubicBezTo>
                <a:cubicBezTo>
                  <a:pt x="3607" y="2042"/>
                  <a:pt x="1738" y="3849"/>
                  <a:pt x="807" y="5922"/>
                </a:cubicBezTo>
                <a:cubicBezTo>
                  <a:pt x="448" y="6720"/>
                  <a:pt x="92" y="8004"/>
                  <a:pt x="14" y="8786"/>
                </a:cubicBezTo>
                <a:cubicBezTo>
                  <a:pt x="4" y="8882"/>
                  <a:pt x="0" y="9027"/>
                  <a:pt x="0" y="9208"/>
                </a:cubicBezTo>
                <a:cubicBezTo>
                  <a:pt x="2" y="10478"/>
                  <a:pt x="227" y="13537"/>
                  <a:pt x="381" y="14126"/>
                </a:cubicBezTo>
                <a:cubicBezTo>
                  <a:pt x="832" y="15850"/>
                  <a:pt x="1784" y="17452"/>
                  <a:pt x="3101" y="18701"/>
                </a:cubicBezTo>
                <a:cubicBezTo>
                  <a:pt x="4481" y="20008"/>
                  <a:pt x="6917" y="21135"/>
                  <a:pt x="9034" y="21446"/>
                </a:cubicBezTo>
                <a:cubicBezTo>
                  <a:pt x="10085" y="21600"/>
                  <a:pt x="12197" y="21535"/>
                  <a:pt x="13173" y="21319"/>
                </a:cubicBezTo>
                <a:cubicBezTo>
                  <a:pt x="16452" y="20593"/>
                  <a:pt x="19006" y="18723"/>
                  <a:pt x="20339" y="16074"/>
                </a:cubicBezTo>
                <a:cubicBezTo>
                  <a:pt x="20860" y="15037"/>
                  <a:pt x="20897" y="14936"/>
                  <a:pt x="21115" y="13937"/>
                </a:cubicBezTo>
                <a:cubicBezTo>
                  <a:pt x="21461" y="12348"/>
                  <a:pt x="21600" y="9441"/>
                  <a:pt x="21395" y="8101"/>
                </a:cubicBezTo>
                <a:cubicBezTo>
                  <a:pt x="21267" y="7265"/>
                  <a:pt x="20746" y="5862"/>
                  <a:pt x="20270" y="5075"/>
                </a:cubicBezTo>
                <a:cubicBezTo>
                  <a:pt x="18354" y="1908"/>
                  <a:pt x="14784" y="0"/>
                  <a:pt x="10775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79387" y="5369991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ICUpgrade_Horizontal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75057000" cy="201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" y="244354"/>
            <a:ext cx="2491740" cy="6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More spa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None/>
              <a:defRPr sz="1400" i="0" u="none" strike="noStrike" cap="none">
                <a:solidFill>
                  <a:srgbClr val="58585A"/>
                </a:solidFill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Char char="•"/>
              <a:defRPr sz="1300" i="0" u="none" strike="noStrike" cap="none">
                <a:solidFill>
                  <a:srgbClr val="58585A"/>
                </a:solidFill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79387" y="4782614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69719" y="4944614"/>
            <a:ext cx="631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A"/>
              </a:buClr>
              <a:buSzPts val="900"/>
              <a:buFont typeface="Verdana"/>
              <a:buNone/>
            </a:pPr>
            <a:r>
              <a:rPr lang="de-DE" sz="800" dirty="0" smtClean="0"/>
              <a:t>mDOT_chan0b Test, May </a:t>
            </a:r>
            <a:r>
              <a:rPr lang="en-GB" sz="800" baseline="0" dirty="0" smtClean="0">
                <a:solidFill>
                  <a:srgbClr val="58585A"/>
                </a:solidFill>
              </a:rPr>
              <a:t>2020</a:t>
            </a:r>
            <a:r>
              <a:rPr lang="en-GB" sz="800" dirty="0" smtClean="0">
                <a:solidFill>
                  <a:srgbClr val="58585A"/>
                </a:solidFill>
              </a:rPr>
              <a:t>, </a:t>
            </a:r>
            <a:r>
              <a:rPr lang="en-GB" sz="800" i="0" u="none" strike="noStrike" cap="none" dirty="0" err="1" smtClean="0">
                <a:solidFill>
                  <a:srgbClr val="58585A"/>
                </a:solidFill>
              </a:rPr>
              <a:t>Kalle</a:t>
            </a:r>
            <a:r>
              <a:rPr lang="en-GB" sz="800" i="0" u="none" strike="noStrike" cap="none" dirty="0" smtClean="0">
                <a:solidFill>
                  <a:srgbClr val="58585A"/>
                </a:solidFill>
              </a:rPr>
              <a:t> Sulanke, DESY</a:t>
            </a:r>
            <a:endParaRPr sz="800" dirty="0"/>
          </a:p>
        </p:txBody>
      </p:sp>
      <p:sp>
        <p:nvSpPr>
          <p:cNvPr id="11" name="Shape 11" descr="mDOM_closed.jpg"/>
          <p:cNvSpPr/>
          <p:nvPr/>
        </p:nvSpPr>
        <p:spPr>
          <a:xfrm>
            <a:off x="276220" y="67159"/>
            <a:ext cx="494237" cy="555958"/>
          </a:xfrm>
          <a:custGeom>
            <a:avLst/>
            <a:gdLst/>
            <a:ahLst/>
            <a:cxnLst/>
            <a:rect l="0" t="0" r="0" b="0"/>
            <a:pathLst>
              <a:path w="21428" h="21530" extrusionOk="0">
                <a:moveTo>
                  <a:pt x="10744" y="0"/>
                </a:moveTo>
                <a:cubicBezTo>
                  <a:pt x="9006" y="0"/>
                  <a:pt x="7410" y="339"/>
                  <a:pt x="5834" y="1043"/>
                </a:cubicBezTo>
                <a:cubicBezTo>
                  <a:pt x="3598" y="2042"/>
                  <a:pt x="1736" y="3847"/>
                  <a:pt x="807" y="5919"/>
                </a:cubicBezTo>
                <a:cubicBezTo>
                  <a:pt x="450" y="6718"/>
                  <a:pt x="92" y="8002"/>
                  <a:pt x="14" y="8784"/>
                </a:cubicBezTo>
                <a:cubicBezTo>
                  <a:pt x="-63" y="9550"/>
                  <a:pt x="206" y="13453"/>
                  <a:pt x="382" y="14126"/>
                </a:cubicBezTo>
                <a:cubicBezTo>
                  <a:pt x="831" y="15851"/>
                  <a:pt x="1778" y="17454"/>
                  <a:pt x="3092" y="18702"/>
                </a:cubicBezTo>
                <a:cubicBezTo>
                  <a:pt x="4467" y="20010"/>
                  <a:pt x="6898" y="21135"/>
                  <a:pt x="9008" y="21446"/>
                </a:cubicBezTo>
                <a:cubicBezTo>
                  <a:pt x="10056" y="21600"/>
                  <a:pt x="12158" y="21535"/>
                  <a:pt x="13131" y="21319"/>
                </a:cubicBezTo>
                <a:cubicBezTo>
                  <a:pt x="16401" y="20593"/>
                  <a:pt x="18952" y="18724"/>
                  <a:pt x="20281" y="16074"/>
                </a:cubicBezTo>
                <a:cubicBezTo>
                  <a:pt x="20801" y="15037"/>
                  <a:pt x="20838" y="14935"/>
                  <a:pt x="21055" y="13936"/>
                </a:cubicBezTo>
                <a:cubicBezTo>
                  <a:pt x="21400" y="12346"/>
                  <a:pt x="21537" y="9444"/>
                  <a:pt x="21332" y="8103"/>
                </a:cubicBezTo>
                <a:cubicBezTo>
                  <a:pt x="21205" y="7267"/>
                  <a:pt x="20684" y="5864"/>
                  <a:pt x="20210" y="5078"/>
                </a:cubicBezTo>
                <a:cubicBezTo>
                  <a:pt x="18300" y="1911"/>
                  <a:pt x="14742" y="0"/>
                  <a:pt x="10744" y="0"/>
                </a:cubicBezTo>
                <a:close/>
              </a:path>
            </a:pathLst>
          </a:custGeom>
          <a:noFill/>
          <a:ln>
            <a:noFill/>
          </a:ln>
        </p:spPr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66" y="209739"/>
            <a:ext cx="1618358" cy="43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335931" y="1281218"/>
            <a:ext cx="6517533" cy="884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de-DE" dirty="0" smtClean="0"/>
              <a:t>mDOT_chan0b Test</a:t>
            </a:r>
            <a:endParaRPr sz="1600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87189" y="2533789"/>
            <a:ext cx="4800900" cy="7587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Kalle Sulanke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May </a:t>
            </a:r>
            <a:r>
              <a:rPr lang="en-GB" dirty="0" smtClean="0"/>
              <a:t>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1/4 </a:t>
            </a:r>
            <a:r>
              <a:rPr lang="en-GB" dirty="0" smtClean="0"/>
              <a:t>SPE input </a:t>
            </a:r>
            <a:r>
              <a:rPr lang="en-GB" dirty="0" smtClean="0"/>
              <a:t>(</a:t>
            </a:r>
            <a:r>
              <a:rPr lang="en-GB" dirty="0"/>
              <a:t>2</a:t>
            </a:r>
            <a:r>
              <a:rPr lang="en-GB" dirty="0" smtClean="0"/>
              <a:t>mV </a:t>
            </a:r>
            <a:r>
              <a:rPr lang="en-GB" dirty="0" err="1" smtClean="0"/>
              <a:t>pk</a:t>
            </a:r>
            <a:r>
              <a:rPr lang="en-GB" dirty="0" smtClean="0"/>
              <a:t>)</a:t>
            </a:r>
            <a:endParaRPr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781118" y="2796345"/>
            <a:ext cx="0" cy="120069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651415" y="3196149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6</a:t>
            </a:r>
            <a:endParaRPr lang="en-US" sz="1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07" y="747278"/>
            <a:ext cx="3369843" cy="18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07" y="2355804"/>
            <a:ext cx="3369843" cy="18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tek001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5" y="811184"/>
            <a:ext cx="2905000" cy="17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2" y="4308513"/>
            <a:ext cx="5506749" cy="5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ige Legende 17"/>
          <p:cNvSpPr/>
          <p:nvPr/>
        </p:nvSpPr>
        <p:spPr>
          <a:xfrm>
            <a:off x="6580909" y="4391891"/>
            <a:ext cx="1219200" cy="274484"/>
          </a:xfrm>
          <a:prstGeom prst="wedgeRectCallout">
            <a:avLst>
              <a:gd name="adj1" fmla="val -158814"/>
              <a:gd name="adj2" fmla="val 7077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100% </a:t>
            </a:r>
            <a:r>
              <a:rPr lang="de-DE" sz="1000" dirty="0" err="1" smtClean="0">
                <a:solidFill>
                  <a:schemeClr val="tx1"/>
                </a:solidFill>
              </a:rPr>
              <a:t>trigger</a:t>
            </a:r>
            <a:r>
              <a:rPr lang="de-DE" sz="1000" dirty="0" smtClean="0">
                <a:solidFill>
                  <a:schemeClr val="tx1"/>
                </a:solidFill>
              </a:rPr>
              <a:t> rate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1SPE input (8mV </a:t>
            </a:r>
            <a:r>
              <a:rPr lang="en-GB" dirty="0" err="1" smtClean="0"/>
              <a:t>pk</a:t>
            </a:r>
            <a:r>
              <a:rPr lang="en-GB" dirty="0" smtClean="0"/>
              <a:t>)</a:t>
            </a:r>
            <a:endParaRPr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213302" y="3125820"/>
            <a:ext cx="0" cy="1383835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044689" y="3617039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24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2" y="779433"/>
            <a:ext cx="3443719" cy="18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8" y="2804805"/>
            <a:ext cx="3492904" cy="191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:\tek00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3" y="881496"/>
            <a:ext cx="2976744" cy="17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PMT signal, </a:t>
            </a:r>
            <a:r>
              <a:rPr lang="en-GB" dirty="0" smtClean="0"/>
              <a:t>HV </a:t>
            </a:r>
            <a:r>
              <a:rPr lang="en-GB" dirty="0" smtClean="0"/>
              <a:t>= </a:t>
            </a:r>
            <a:r>
              <a:rPr lang="en-GB" dirty="0"/>
              <a:t>8</a:t>
            </a:r>
            <a:r>
              <a:rPr lang="en-GB" dirty="0" smtClean="0"/>
              <a:t>00V, </a:t>
            </a:r>
            <a:r>
              <a:rPr lang="en-GB" dirty="0" err="1" smtClean="0"/>
              <a:t>discr_thr</a:t>
            </a:r>
            <a:r>
              <a:rPr lang="en-GB" dirty="0" smtClean="0"/>
              <a:t> = 1SPE</a:t>
            </a:r>
            <a:endParaRPr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69906" y="1259043"/>
            <a:ext cx="0" cy="1567284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02445" y="1687057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42</a:t>
            </a:r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708758"/>
            <a:ext cx="4423930" cy="24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15" y="2469717"/>
            <a:ext cx="4170034" cy="22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38"/>
          <p:cNvSpPr txBox="1">
            <a:spLocks noGrp="1"/>
          </p:cNvSpPr>
          <p:nvPr>
            <p:ph type="body" idx="1"/>
          </p:nvPr>
        </p:nvSpPr>
        <p:spPr>
          <a:xfrm>
            <a:off x="5359669" y="890217"/>
            <a:ext cx="2730809" cy="122260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PMT-</a:t>
            </a:r>
            <a:r>
              <a:rPr lang="de-DE" dirty="0" err="1" smtClean="0"/>
              <a:t>Testbox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R5900-3-M4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Typ. HV: 800 +/-50V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105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0" y="714889"/>
            <a:ext cx="4247238" cy="23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PMT signal, </a:t>
            </a:r>
            <a:r>
              <a:rPr lang="en-GB" dirty="0" smtClean="0"/>
              <a:t>HV </a:t>
            </a:r>
            <a:r>
              <a:rPr lang="en-GB" dirty="0" smtClean="0"/>
              <a:t>= </a:t>
            </a:r>
            <a:r>
              <a:rPr lang="en-GB" dirty="0" smtClean="0"/>
              <a:t>1000V (!), </a:t>
            </a:r>
            <a:r>
              <a:rPr lang="en-GB" dirty="0" err="1" smtClean="0"/>
              <a:t>discr_thr</a:t>
            </a:r>
            <a:r>
              <a:rPr lang="en-GB" dirty="0" smtClean="0"/>
              <a:t> = very high</a:t>
            </a:r>
            <a:endParaRPr dirty="0"/>
          </a:p>
        </p:txBody>
      </p:sp>
      <p:sp>
        <p:nvSpPr>
          <p:cNvPr id="15" name="Shape 38"/>
          <p:cNvSpPr txBox="1">
            <a:spLocks noGrp="1"/>
          </p:cNvSpPr>
          <p:nvPr>
            <p:ph type="body" idx="1"/>
          </p:nvPr>
        </p:nvSpPr>
        <p:spPr>
          <a:xfrm>
            <a:off x="5359669" y="890216"/>
            <a:ext cx="2730809" cy="141656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PMT-</a:t>
            </a:r>
            <a:r>
              <a:rPr lang="de-DE" dirty="0" err="1" smtClean="0"/>
              <a:t>Testbox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R5900-3-M4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Typ. HV: 800 +/-50V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DAC1_a = 55000</a:t>
            </a:r>
            <a:endParaRPr lang="de-DE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97614" y="1081941"/>
            <a:ext cx="0" cy="1567284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7810" y="1509955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3300</a:t>
            </a:r>
            <a:endParaRPr lang="en-US" sz="10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4" y="2649225"/>
            <a:ext cx="4391025" cy="23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Double Pulse, HV </a:t>
            </a:r>
            <a:r>
              <a:rPr lang="en-GB" dirty="0" smtClean="0"/>
              <a:t>= </a:t>
            </a:r>
            <a:r>
              <a:rPr lang="en-GB" dirty="0" smtClean="0"/>
              <a:t>800V, </a:t>
            </a:r>
            <a:r>
              <a:rPr lang="en-GB" dirty="0" err="1" smtClean="0"/>
              <a:t>discr_thr</a:t>
            </a:r>
            <a:r>
              <a:rPr lang="en-GB" dirty="0" smtClean="0"/>
              <a:t> = 0.1 SPE</a:t>
            </a:r>
            <a:endParaRPr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4" y="1246911"/>
            <a:ext cx="5564652" cy="304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38"/>
          <p:cNvSpPr txBox="1">
            <a:spLocks noGrp="1"/>
          </p:cNvSpPr>
          <p:nvPr>
            <p:ph type="body" idx="1"/>
          </p:nvPr>
        </p:nvSpPr>
        <p:spPr>
          <a:xfrm>
            <a:off x="5816869" y="737816"/>
            <a:ext cx="2730809" cy="86931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PMT-</a:t>
            </a:r>
            <a:r>
              <a:rPr lang="de-DE" dirty="0" err="1" smtClean="0"/>
              <a:t>Testbox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577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7" y="1954357"/>
            <a:ext cx="4070344" cy="22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Double Pulse, HV </a:t>
            </a:r>
            <a:r>
              <a:rPr lang="en-GB" dirty="0" smtClean="0"/>
              <a:t>= </a:t>
            </a:r>
            <a:r>
              <a:rPr lang="en-GB" dirty="0"/>
              <a:t>9</a:t>
            </a:r>
            <a:r>
              <a:rPr lang="en-GB" dirty="0" smtClean="0"/>
              <a:t>00V, </a:t>
            </a:r>
            <a:r>
              <a:rPr lang="en-GB" dirty="0" err="1" smtClean="0"/>
              <a:t>discr_thr</a:t>
            </a:r>
            <a:r>
              <a:rPr lang="en-GB" dirty="0" smtClean="0"/>
              <a:t> = 0.25 SPE</a:t>
            </a:r>
            <a:endParaRPr dirty="0"/>
          </a:p>
        </p:txBody>
      </p:sp>
      <p:sp>
        <p:nvSpPr>
          <p:cNvPr id="15" name="Shape 38"/>
          <p:cNvSpPr txBox="1">
            <a:spLocks noGrp="1"/>
          </p:cNvSpPr>
          <p:nvPr>
            <p:ph type="body" idx="1"/>
          </p:nvPr>
        </p:nvSpPr>
        <p:spPr>
          <a:xfrm>
            <a:off x="5712960" y="855579"/>
            <a:ext cx="2730809" cy="86931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PMT-</a:t>
            </a:r>
            <a:r>
              <a:rPr lang="de-DE" dirty="0" err="1" smtClean="0"/>
              <a:t>Testbox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58" y="2001981"/>
            <a:ext cx="3930437" cy="22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7"/>
            <a:ext cx="7179087" cy="40922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: 4 </a:t>
            </a:r>
            <a:r>
              <a:rPr lang="de-DE" dirty="0"/>
              <a:t>x </a:t>
            </a:r>
            <a:r>
              <a:rPr lang="de-DE" dirty="0" smtClean="0"/>
              <a:t>mDOT_chan0b + </a:t>
            </a:r>
            <a:r>
              <a:rPr lang="de-DE" dirty="0"/>
              <a:t>5 x </a:t>
            </a:r>
            <a:r>
              <a:rPr lang="de-DE" dirty="0" smtClean="0"/>
              <a:t>mDOT_chan0, </a:t>
            </a:r>
            <a:r>
              <a:rPr lang="de-DE" dirty="0" err="1" smtClean="0"/>
              <a:t>assembled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Mandy Hemp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/>
              <a:t>c</a:t>
            </a:r>
            <a:r>
              <a:rPr lang="de-DE" dirty="0" smtClean="0"/>
              <a:t>han0b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chan0, </a:t>
            </a:r>
            <a:r>
              <a:rPr lang="de-DE" dirty="0" err="1" smtClean="0"/>
              <a:t>except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Optional, extra DAC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tune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preamps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 smtClean="0"/>
          </a:p>
          <a:p>
            <a:pPr marL="1428750" lvl="2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Not </a:t>
            </a:r>
            <a:r>
              <a:rPr lang="de-DE" dirty="0" err="1" smtClean="0"/>
              <a:t>used</a:t>
            </a:r>
            <a:r>
              <a:rPr lang="de-DE" dirty="0"/>
              <a:t> </a:t>
            </a:r>
            <a:r>
              <a:rPr lang="de-DE" dirty="0" err="1" smtClean="0"/>
              <a:t>presently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additional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ADC </a:t>
            </a:r>
            <a:r>
              <a:rPr lang="de-DE" dirty="0" err="1" smtClean="0"/>
              <a:t>protection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err="1" smtClean="0"/>
              <a:t>bigger</a:t>
            </a:r>
            <a:r>
              <a:rPr lang="de-DE" b="1" dirty="0" smtClean="0"/>
              <a:t> time </a:t>
            </a:r>
            <a:r>
              <a:rPr lang="de-DE" b="1" dirty="0" err="1" smtClean="0"/>
              <a:t>constant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pulse </a:t>
            </a:r>
            <a:r>
              <a:rPr lang="de-DE" dirty="0" err="1" smtClean="0"/>
              <a:t>shaper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91ohm x 100pF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49.9ohm x 100pF (like at chan0 </a:t>
            </a:r>
            <a:r>
              <a:rPr lang="de-DE" dirty="0" err="1" smtClean="0"/>
              <a:t>and</a:t>
            </a:r>
            <a:r>
              <a:rPr lang="de-DE" dirty="0" smtClean="0"/>
              <a:t> chan2)</a:t>
            </a:r>
          </a:p>
          <a:p>
            <a:pPr marL="685800" lvl="1" indent="0" fontAlgn="base">
              <a:buNone/>
            </a:pP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5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err="1" smtClean="0"/>
              <a:t>Schematic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" y="969818"/>
            <a:ext cx="8135308" cy="36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ige Legende 5"/>
          <p:cNvSpPr/>
          <p:nvPr/>
        </p:nvSpPr>
        <p:spPr>
          <a:xfrm>
            <a:off x="4793673" y="1761741"/>
            <a:ext cx="1004455" cy="357862"/>
          </a:xfrm>
          <a:prstGeom prst="wedgeRectCallout">
            <a:avLst>
              <a:gd name="adj1" fmla="val -9402"/>
              <a:gd name="adj2" fmla="val 17236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t</a:t>
            </a:r>
            <a:r>
              <a:rPr lang="de-DE" sz="1000" dirty="0" smtClean="0">
                <a:solidFill>
                  <a:schemeClr val="tx1"/>
                </a:solidFill>
              </a:rPr>
              <a:t>ime </a:t>
            </a:r>
            <a:r>
              <a:rPr lang="de-DE" sz="1000" dirty="0" err="1" smtClean="0">
                <a:solidFill>
                  <a:schemeClr val="tx1"/>
                </a:solidFill>
              </a:rPr>
              <a:t>constant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33" y="747997"/>
            <a:ext cx="5883461" cy="40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SPE Signal, </a:t>
            </a:r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smtClean="0"/>
              <a:t>Simulation, 1SPE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07903" y="3851564"/>
            <a:ext cx="0" cy="79249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45464" y="4047758"/>
            <a:ext cx="7248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000" dirty="0" smtClean="0"/>
              <a:t>29 </a:t>
            </a:r>
          </a:p>
          <a:p>
            <a:pPr algn="ctr"/>
            <a:r>
              <a:rPr lang="de-DE" sz="1000" dirty="0" smtClean="0"/>
              <a:t>ADC </a:t>
            </a:r>
            <a:r>
              <a:rPr lang="de-DE" sz="1000" dirty="0" err="1" smtClean="0"/>
              <a:t>bins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60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SPE Signal, </a:t>
            </a:r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smtClean="0"/>
              <a:t>Simulation, 1-2 SPE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673400" y="2198446"/>
            <a:ext cx="11717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ADC_in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961545"/>
            <a:ext cx="5284069" cy="365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887421" y="2541333"/>
            <a:ext cx="6682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1SPE</a:t>
            </a:r>
            <a:endParaRPr lang="en-US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87421" y="4051478"/>
            <a:ext cx="6682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2</a:t>
            </a:r>
            <a:r>
              <a:rPr lang="de-DE" sz="1000" dirty="0" smtClean="0"/>
              <a:t>SPE</a:t>
            </a:r>
            <a:endParaRPr lang="en-US" sz="1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7156653" y="1427018"/>
            <a:ext cx="0" cy="287068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794214" y="2732966"/>
            <a:ext cx="7248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5</a:t>
            </a:r>
            <a:r>
              <a:rPr lang="de-DE" sz="1000" dirty="0" smtClean="0"/>
              <a:t>8 </a:t>
            </a:r>
          </a:p>
          <a:p>
            <a:pPr algn="ctr"/>
            <a:r>
              <a:rPr lang="de-DE" sz="1000" dirty="0" smtClean="0"/>
              <a:t>ADC </a:t>
            </a:r>
            <a:r>
              <a:rPr lang="de-DE" sz="1000" dirty="0" err="1" smtClean="0"/>
              <a:t>bins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43" y="1778321"/>
            <a:ext cx="2370642" cy="25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9" y="801555"/>
            <a:ext cx="5467154" cy="3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0" y="218599"/>
            <a:ext cx="6868143" cy="432300"/>
          </a:xfrm>
        </p:spPr>
        <p:txBody>
          <a:bodyPr/>
          <a:lstStyle/>
          <a:p>
            <a:pPr algn="l"/>
            <a:r>
              <a:rPr lang="de-DE" dirty="0" smtClean="0"/>
              <a:t>SPE Signal, </a:t>
            </a:r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smtClean="0"/>
              <a:t>Simulation, 1-80 SPE, </a:t>
            </a:r>
            <a:r>
              <a:rPr lang="de-DE" dirty="0" err="1" smtClean="0"/>
              <a:t>Linearity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7983936" y="4782625"/>
            <a:ext cx="356400" cy="162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140021" y="2198446"/>
            <a:ext cx="11717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ADC_in</a:t>
            </a:r>
            <a:endParaRPr lang="en-US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494670" y="1112734"/>
            <a:ext cx="0" cy="314753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974795" y="2563398"/>
            <a:ext cx="104227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2396</a:t>
            </a:r>
            <a:r>
              <a:rPr lang="de-DE" sz="1000" dirty="0" smtClean="0"/>
              <a:t> ADC </a:t>
            </a:r>
            <a:r>
              <a:rPr lang="de-DE" sz="1000" dirty="0" err="1" smtClean="0"/>
              <a:t>bins</a:t>
            </a:r>
            <a:endParaRPr lang="en-US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7161" y="4354321"/>
            <a:ext cx="18863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Linearity</a:t>
            </a:r>
            <a:r>
              <a:rPr lang="de-DE" sz="1000" dirty="0" smtClean="0"/>
              <a:t>, </a:t>
            </a:r>
            <a:r>
              <a:rPr lang="de-DE" sz="1000" dirty="0" err="1" smtClean="0"/>
              <a:t>zoomed</a:t>
            </a:r>
            <a:r>
              <a:rPr lang="de-DE" sz="1000" dirty="0" smtClean="0"/>
              <a:t> </a:t>
            </a:r>
            <a:r>
              <a:rPr lang="de-DE" sz="1000" dirty="0" err="1" smtClean="0"/>
              <a:t>view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50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SPE Signal, </a:t>
            </a:r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smtClean="0"/>
              <a:t>Simulation, 2x 1SPE, 15ns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6" y="762000"/>
            <a:ext cx="5659301" cy="39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SPE Signal, </a:t>
            </a:r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smtClean="0"/>
              <a:t>Simulation, 2x 1SPE, 10ns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2" y="761998"/>
            <a:ext cx="5652423" cy="390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3" y="754819"/>
            <a:ext cx="6055302" cy="33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5" y="187783"/>
            <a:ext cx="6696427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Typical noise, with open input</a:t>
            </a:r>
            <a:endParaRPr dirty="0"/>
          </a:p>
        </p:txBody>
      </p:sp>
      <p:sp>
        <p:nvSpPr>
          <p:cNvPr id="7" name="Textfeld 6"/>
          <p:cNvSpPr txBox="1"/>
          <p:nvPr/>
        </p:nvSpPr>
        <p:spPr>
          <a:xfrm>
            <a:off x="1103256" y="4276863"/>
            <a:ext cx="69393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Rin</a:t>
            </a:r>
            <a:r>
              <a:rPr lang="de-DE" sz="1000" dirty="0" smtClean="0"/>
              <a:t>=910R, </a:t>
            </a:r>
            <a:r>
              <a:rPr lang="de-DE" sz="1000" dirty="0" err="1" smtClean="0"/>
              <a:t>Rn</a:t>
            </a:r>
            <a:r>
              <a:rPr lang="de-DE" sz="1000" dirty="0" smtClean="0"/>
              <a:t> = </a:t>
            </a:r>
            <a:r>
              <a:rPr lang="de-DE" sz="1000" b="1" dirty="0" smtClean="0"/>
              <a:t>180</a:t>
            </a:r>
            <a:r>
              <a:rPr lang="de-DE" sz="1000" b="1" dirty="0" smtClean="0"/>
              <a:t>R</a:t>
            </a:r>
            <a:r>
              <a:rPr lang="de-DE" sz="1000" dirty="0" smtClean="0"/>
              <a:t>, </a:t>
            </a:r>
            <a:r>
              <a:rPr lang="de-DE" sz="1000" dirty="0" err="1" smtClean="0"/>
              <a:t>Cn</a:t>
            </a:r>
            <a:r>
              <a:rPr lang="de-DE" sz="1000" dirty="0" smtClean="0"/>
              <a:t>=610p</a:t>
            </a:r>
            <a:r>
              <a:rPr lang="de-DE" sz="1000" dirty="0" smtClean="0"/>
              <a:t>, LP = </a:t>
            </a:r>
            <a:r>
              <a:rPr lang="de-DE" sz="1000" dirty="0" smtClean="0"/>
              <a:t>91R </a:t>
            </a:r>
            <a:r>
              <a:rPr lang="de-DE" sz="1000" dirty="0" smtClean="0"/>
              <a:t>x </a:t>
            </a:r>
            <a:r>
              <a:rPr lang="de-DE" sz="1000" b="1" dirty="0" smtClean="0"/>
              <a:t>100p</a:t>
            </a:r>
            <a:r>
              <a:rPr lang="de-DE" sz="1000" dirty="0" smtClean="0"/>
              <a:t>, </a:t>
            </a:r>
            <a:r>
              <a:rPr lang="de-DE" sz="1000" dirty="0" smtClean="0"/>
              <a:t>gain_2 </a:t>
            </a:r>
            <a:r>
              <a:rPr lang="de-DE" sz="1000" dirty="0" smtClean="0"/>
              <a:t>~ 5, DAC0_e = </a:t>
            </a:r>
            <a:r>
              <a:rPr lang="de-DE" sz="1000" dirty="0" smtClean="0"/>
              <a:t>37</a:t>
            </a:r>
            <a:r>
              <a:rPr lang="de-DE" sz="1000" dirty="0" smtClean="0"/>
              <a:t>000</a:t>
            </a:r>
            <a:r>
              <a:rPr lang="de-DE" sz="1000" dirty="0" smtClean="0"/>
              <a:t>, DAC1_a = 37200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0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OM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Bildschirmpräsentation (16:9)</PresentationFormat>
  <Paragraphs>64</Paragraphs>
  <Slides>15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mDOM</vt:lpstr>
      <vt:lpstr>mDOT_chan0b Test</vt:lpstr>
      <vt:lpstr>Introduction</vt:lpstr>
      <vt:lpstr>LTSpice Schematic</vt:lpstr>
      <vt:lpstr>SPE Signal, LTSpice Simulation, 1SPE</vt:lpstr>
      <vt:lpstr>SPE Signal, LTSpice Simulation, 1-2 SPE</vt:lpstr>
      <vt:lpstr>SPE Signal, LTSpice Simulation, 1-80 SPE, Linearity</vt:lpstr>
      <vt:lpstr>SPE Signal, LTSpice Simulation, 2x 1SPE, 15ns</vt:lpstr>
      <vt:lpstr>SPE Signal, LTSpice Simulation, 2x 1SPE, 10ns</vt:lpstr>
      <vt:lpstr>Typical noise, with open input</vt:lpstr>
      <vt:lpstr>1/4 SPE input (2mV pk)</vt:lpstr>
      <vt:lpstr>1SPE input (8mV pk)</vt:lpstr>
      <vt:lpstr>PMT signal, HV = 800V, discr_thr = 1SPE</vt:lpstr>
      <vt:lpstr>PMT signal, HV = 1000V (!), discr_thr = very high</vt:lpstr>
      <vt:lpstr>Double Pulse, HV = 800V, discr_thr = 0.1 SPE</vt:lpstr>
      <vt:lpstr>Double Pulse, HV = 900V, discr_thr = 0.25 SPE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mDOM Electronics Options</dc:title>
  <dc:creator>Sulanke, Karl-Heinz</dc:creator>
  <cp:lastModifiedBy>Sulanke, Karl-Heinz</cp:lastModifiedBy>
  <cp:revision>446</cp:revision>
  <dcterms:modified xsi:type="dcterms:W3CDTF">2020-05-11T10:48:23Z</dcterms:modified>
</cp:coreProperties>
</file>