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2" r:id="rId1"/>
  </p:sldMasterIdLst>
  <p:notesMasterIdLst>
    <p:notesMasterId r:id="rId3"/>
  </p:notesMasterIdLst>
  <p:sldIdLst>
    <p:sldId id="272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D328E2D-86B7-4F02-9C46-FDA03F93F72B}">
  <a:tblStyle styleId="{BD328E2D-86B7-4F02-9C46-FDA03F93F72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77115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More spac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440624" y="208722"/>
            <a:ext cx="58428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Font typeface="Arial"/>
              <a:buNone/>
              <a:defRPr sz="2000" i="0" u="none" strike="noStrike" cap="none">
                <a:solidFill>
                  <a:srgbClr val="008E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69719" y="837624"/>
            <a:ext cx="8604300" cy="3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None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Clr>
                <a:srgbClr val="58585A"/>
              </a:buClr>
              <a:buSzPts val="1300"/>
              <a:buFont typeface="Arial"/>
              <a:buChar char="•"/>
              <a:defRPr sz="13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Font typeface="Arial"/>
              <a:buChar char="-"/>
              <a:defRPr sz="12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Font typeface="Arial"/>
              <a:buChar char="-"/>
              <a:defRPr sz="1400" i="0" u="none" strike="noStrike" cap="none">
                <a:solidFill>
                  <a:srgbClr val="58585A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17315" y="4782625"/>
            <a:ext cx="356400" cy="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1100"/>
              <a:buFont typeface="Verdana"/>
              <a:buNone/>
              <a:defRPr i="0" u="none" strike="noStrike" cap="none">
                <a:solidFill>
                  <a:srgbClr val="008E96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440624" y="208722"/>
            <a:ext cx="5842800" cy="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E96"/>
              </a:buClr>
              <a:buSzPts val="2000"/>
              <a:buNone/>
              <a:defRPr sz="2000" b="1" i="0" u="none" strike="noStrike" cap="none">
                <a:solidFill>
                  <a:srgbClr val="008E96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69719" y="837624"/>
            <a:ext cx="8604300" cy="34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None/>
              <a:defRPr sz="1400" i="0" u="none" strike="noStrike" cap="none">
                <a:solidFill>
                  <a:srgbClr val="58585A"/>
                </a:solidFill>
              </a:defRPr>
            </a:lvl1pPr>
            <a:lvl2pPr marL="914400" marR="0" lvl="1" indent="-3111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Clr>
                <a:srgbClr val="58585A"/>
              </a:buClr>
              <a:buSzPts val="1300"/>
              <a:buChar char="•"/>
              <a:defRPr sz="1300" i="0" u="none" strike="noStrike" cap="none">
                <a:solidFill>
                  <a:srgbClr val="58585A"/>
                </a:solidFill>
              </a:defRPr>
            </a:lvl2pPr>
            <a:lvl3pPr marL="1371600" marR="0" lvl="2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Char char="-"/>
              <a:defRPr sz="1200" i="0" u="none" strike="noStrike" cap="none">
                <a:solidFill>
                  <a:srgbClr val="58585A"/>
                </a:solidFill>
              </a:defRPr>
            </a:lvl3pPr>
            <a:lvl4pPr marL="1828800" marR="0" lvl="3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Char char="-"/>
              <a:defRPr sz="1200" i="0" u="none" strike="noStrike" cap="none">
                <a:solidFill>
                  <a:srgbClr val="58585A"/>
                </a:solidFill>
              </a:defRPr>
            </a:lvl4pPr>
            <a:lvl5pPr marL="2286000" marR="0" lvl="4" indent="-304800" algn="l" rtl="0">
              <a:lnSpc>
                <a:spcPct val="108000"/>
              </a:lnSpc>
              <a:spcBef>
                <a:spcPts val="400"/>
              </a:spcBef>
              <a:spcAft>
                <a:spcPts val="0"/>
              </a:spcAft>
              <a:buClr>
                <a:srgbClr val="58585A"/>
              </a:buClr>
              <a:buSzPts val="1200"/>
              <a:buChar char="-"/>
              <a:defRPr sz="1200" i="0" u="none" strike="noStrike" cap="none">
                <a:solidFill>
                  <a:srgbClr val="58585A"/>
                </a:solidFill>
              </a:defRPr>
            </a:lvl5pPr>
            <a:lvl6pPr marL="2743200" marR="0" lvl="5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6pPr>
            <a:lvl7pPr marL="3200400" marR="0" lvl="6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7pPr>
            <a:lvl8pPr marL="3657600" marR="0" lvl="7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8pPr>
            <a:lvl9pPr marL="4114800" marR="0" lvl="8" indent="-317500" algn="l" rtl="0">
              <a:lnSpc>
                <a:spcPct val="108000"/>
              </a:lnSpc>
              <a:spcBef>
                <a:spcPts val="900"/>
              </a:spcBef>
              <a:spcAft>
                <a:spcPts val="0"/>
              </a:spcAft>
              <a:buClr>
                <a:srgbClr val="58585A"/>
              </a:buClr>
              <a:buSzPts val="1400"/>
              <a:buChar char="-"/>
              <a:defRPr sz="1400" i="0" u="none" strike="noStrike" cap="none">
                <a:solidFill>
                  <a:srgbClr val="58585A"/>
                </a:solidFill>
              </a:defRPr>
            </a:lvl9pPr>
          </a:lstStyle>
          <a:p>
            <a:endParaRPr/>
          </a:p>
        </p:txBody>
      </p:sp>
      <p:sp>
        <p:nvSpPr>
          <p:cNvPr id="11" name="Shape 11" descr="mDOM_closed.jpg"/>
          <p:cNvSpPr/>
          <p:nvPr/>
        </p:nvSpPr>
        <p:spPr>
          <a:xfrm>
            <a:off x="276220" y="67159"/>
            <a:ext cx="494237" cy="555958"/>
          </a:xfrm>
          <a:custGeom>
            <a:avLst/>
            <a:gdLst/>
            <a:ahLst/>
            <a:cxnLst/>
            <a:rect l="0" t="0" r="0" b="0"/>
            <a:pathLst>
              <a:path w="21428" h="21530" extrusionOk="0">
                <a:moveTo>
                  <a:pt x="10744" y="0"/>
                </a:moveTo>
                <a:cubicBezTo>
                  <a:pt x="9006" y="0"/>
                  <a:pt x="7410" y="339"/>
                  <a:pt x="5834" y="1043"/>
                </a:cubicBezTo>
                <a:cubicBezTo>
                  <a:pt x="3598" y="2042"/>
                  <a:pt x="1736" y="3847"/>
                  <a:pt x="807" y="5919"/>
                </a:cubicBezTo>
                <a:cubicBezTo>
                  <a:pt x="450" y="6718"/>
                  <a:pt x="92" y="8002"/>
                  <a:pt x="14" y="8784"/>
                </a:cubicBezTo>
                <a:cubicBezTo>
                  <a:pt x="-63" y="9550"/>
                  <a:pt x="206" y="13453"/>
                  <a:pt x="382" y="14126"/>
                </a:cubicBezTo>
                <a:cubicBezTo>
                  <a:pt x="831" y="15851"/>
                  <a:pt x="1778" y="17454"/>
                  <a:pt x="3092" y="18702"/>
                </a:cubicBezTo>
                <a:cubicBezTo>
                  <a:pt x="4467" y="20010"/>
                  <a:pt x="6898" y="21135"/>
                  <a:pt x="9008" y="21446"/>
                </a:cubicBezTo>
                <a:cubicBezTo>
                  <a:pt x="10056" y="21600"/>
                  <a:pt x="12158" y="21535"/>
                  <a:pt x="13131" y="21319"/>
                </a:cubicBezTo>
                <a:cubicBezTo>
                  <a:pt x="16401" y="20593"/>
                  <a:pt x="18952" y="18724"/>
                  <a:pt x="20281" y="16074"/>
                </a:cubicBezTo>
                <a:cubicBezTo>
                  <a:pt x="20801" y="15037"/>
                  <a:pt x="20838" y="14935"/>
                  <a:pt x="21055" y="13936"/>
                </a:cubicBezTo>
                <a:cubicBezTo>
                  <a:pt x="21400" y="12346"/>
                  <a:pt x="21537" y="9444"/>
                  <a:pt x="21332" y="8103"/>
                </a:cubicBezTo>
                <a:cubicBezTo>
                  <a:pt x="21205" y="7267"/>
                  <a:pt x="20684" y="5864"/>
                  <a:pt x="20210" y="5078"/>
                </a:cubicBezTo>
                <a:cubicBezTo>
                  <a:pt x="18300" y="1911"/>
                  <a:pt x="14742" y="0"/>
                  <a:pt x="10744" y="0"/>
                </a:cubicBezTo>
                <a:close/>
              </a:path>
            </a:pathLst>
          </a:custGeom>
          <a:noFill/>
          <a:ln>
            <a:noFill/>
          </a:ln>
        </p:spPr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Line 54"/>
          <p:cNvSpPr>
            <a:spLocks noChangeShapeType="1"/>
          </p:cNvSpPr>
          <p:nvPr/>
        </p:nvSpPr>
        <p:spPr bwMode="auto">
          <a:xfrm flipV="1">
            <a:off x="3377398" y="4315252"/>
            <a:ext cx="289860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1" name="Group 190"/>
          <p:cNvGrpSpPr/>
          <p:nvPr/>
        </p:nvGrpSpPr>
        <p:grpSpPr>
          <a:xfrm>
            <a:off x="5314269" y="3817854"/>
            <a:ext cx="676201" cy="298857"/>
            <a:chOff x="6265958" y="3557798"/>
            <a:chExt cx="676201" cy="298857"/>
          </a:xfrm>
        </p:grpSpPr>
        <p:sp>
          <p:nvSpPr>
            <p:cNvPr id="192" name="AutoShape 49"/>
            <p:cNvSpPr>
              <a:spLocks noChangeArrowheads="1"/>
            </p:cNvSpPr>
            <p:nvPr/>
          </p:nvSpPr>
          <p:spPr bwMode="auto">
            <a:xfrm>
              <a:off x="6265958" y="3557798"/>
              <a:ext cx="676201" cy="298857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/>
            </a:p>
          </p:txBody>
        </p:sp>
        <p:sp>
          <p:nvSpPr>
            <p:cNvPr id="193" name="Text Box 61"/>
            <p:cNvSpPr txBox="1">
              <a:spLocks noChangeArrowheads="1"/>
            </p:cNvSpPr>
            <p:nvPr/>
          </p:nvSpPr>
          <p:spPr bwMode="auto">
            <a:xfrm>
              <a:off x="6289733" y="3579497"/>
              <a:ext cx="628650" cy="249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000" smtClean="0">
                  <a:solidFill>
                    <a:schemeClr val="tx1"/>
                  </a:solidFill>
                  <a:latin typeface="Times New Roman" pitchFamily="18" charset="0"/>
                </a:rPr>
                <a:t>HV-Ctrl</a:t>
              </a:r>
              <a:endParaRPr lang="de-DE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5262558" y="3868916"/>
            <a:ext cx="676201" cy="298857"/>
            <a:chOff x="6265958" y="3557798"/>
            <a:chExt cx="676201" cy="298857"/>
          </a:xfrm>
        </p:grpSpPr>
        <p:sp>
          <p:nvSpPr>
            <p:cNvPr id="189" name="AutoShape 49"/>
            <p:cNvSpPr>
              <a:spLocks noChangeArrowheads="1"/>
            </p:cNvSpPr>
            <p:nvPr/>
          </p:nvSpPr>
          <p:spPr bwMode="auto">
            <a:xfrm>
              <a:off x="6265958" y="3557798"/>
              <a:ext cx="676201" cy="298857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/>
            </a:p>
          </p:txBody>
        </p:sp>
        <p:sp>
          <p:nvSpPr>
            <p:cNvPr id="190" name="Text Box 61"/>
            <p:cNvSpPr txBox="1">
              <a:spLocks noChangeArrowheads="1"/>
            </p:cNvSpPr>
            <p:nvPr/>
          </p:nvSpPr>
          <p:spPr bwMode="auto">
            <a:xfrm>
              <a:off x="6289733" y="3579497"/>
              <a:ext cx="628650" cy="249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000" smtClean="0">
                  <a:solidFill>
                    <a:schemeClr val="tx1"/>
                  </a:solidFill>
                  <a:latin typeface="Times New Roman" pitchFamily="18" charset="0"/>
                </a:rPr>
                <a:t>HV-Ctrl</a:t>
              </a:r>
              <a:endParaRPr lang="de-DE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181" name="Rectangle 6"/>
          <p:cNvSpPr>
            <a:spLocks noChangeArrowheads="1"/>
          </p:cNvSpPr>
          <p:nvPr/>
        </p:nvSpPr>
        <p:spPr bwMode="auto">
          <a:xfrm>
            <a:off x="5459102" y="1595599"/>
            <a:ext cx="2552845" cy="125759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dashDot"/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0" name="Rectangle 6"/>
          <p:cNvSpPr>
            <a:spLocks noChangeArrowheads="1"/>
          </p:cNvSpPr>
          <p:nvPr/>
        </p:nvSpPr>
        <p:spPr bwMode="auto">
          <a:xfrm>
            <a:off x="5392628" y="1651241"/>
            <a:ext cx="2552845" cy="125759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dashDot"/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78" name="Rectangle 6"/>
          <p:cNvSpPr>
            <a:spLocks noChangeArrowheads="1"/>
          </p:cNvSpPr>
          <p:nvPr/>
        </p:nvSpPr>
        <p:spPr bwMode="auto">
          <a:xfrm>
            <a:off x="5327397" y="1725867"/>
            <a:ext cx="2552845" cy="130354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dashDot"/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57" name="Line 69"/>
          <p:cNvSpPr>
            <a:spLocks noChangeShapeType="1"/>
          </p:cNvSpPr>
          <p:nvPr/>
        </p:nvSpPr>
        <p:spPr bwMode="auto">
          <a:xfrm>
            <a:off x="1052238" y="2221267"/>
            <a:ext cx="107972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54"/>
          <p:cNvSpPr>
            <a:spLocks noChangeShapeType="1"/>
          </p:cNvSpPr>
          <p:nvPr/>
        </p:nvSpPr>
        <p:spPr bwMode="auto">
          <a:xfrm flipV="1">
            <a:off x="3365499" y="4747673"/>
            <a:ext cx="274898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63"/>
          <p:cNvSpPr>
            <a:spLocks noChangeShapeType="1"/>
          </p:cNvSpPr>
          <p:nvPr/>
        </p:nvSpPr>
        <p:spPr bwMode="auto">
          <a:xfrm>
            <a:off x="6498550" y="2079831"/>
            <a:ext cx="0" cy="558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28921" y="530648"/>
            <a:ext cx="1416666" cy="32594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8" name="Text Box 61"/>
          <p:cNvSpPr txBox="1">
            <a:spLocks noChangeArrowheads="1"/>
          </p:cNvSpPr>
          <p:nvPr/>
        </p:nvSpPr>
        <p:spPr bwMode="auto">
          <a:xfrm>
            <a:off x="2503130" y="630074"/>
            <a:ext cx="870579" cy="310371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QOSC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ML602-020.0M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Text Box 61"/>
          <p:cNvSpPr txBox="1">
            <a:spLocks noChangeArrowheads="1"/>
          </p:cNvSpPr>
          <p:nvPr/>
        </p:nvSpPr>
        <p:spPr bwMode="auto">
          <a:xfrm>
            <a:off x="1236059" y="530648"/>
            <a:ext cx="551940" cy="316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DC/DC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LT8602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3" name="Text Box 61"/>
          <p:cNvSpPr txBox="1">
            <a:spLocks noChangeArrowheads="1"/>
          </p:cNvSpPr>
          <p:nvPr/>
        </p:nvSpPr>
        <p:spPr bwMode="auto">
          <a:xfrm>
            <a:off x="2503131" y="1017708"/>
            <a:ext cx="870579" cy="325781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900" dirty="0" err="1" smtClean="0">
                <a:solidFill>
                  <a:schemeClr val="tx1"/>
                </a:solidFill>
                <a:latin typeface="Times New Roman" pitchFamily="18" charset="0"/>
              </a:rPr>
              <a:t>Config</a:t>
            </a:r>
            <a:r>
              <a:rPr lang="de-DE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. Flash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MT25QU512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590821" y="520833"/>
            <a:ext cx="1506893" cy="34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6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de-DE" altLang="en-US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Xilinx</a:t>
            </a:r>
            <a:r>
              <a:rPr lang="de-DE" alt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FPG</a:t>
            </a:r>
            <a:r>
              <a:rPr lang="en-US" alt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de-DE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142496" y="3077305"/>
            <a:ext cx="1223003" cy="18299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2210839" y="3148742"/>
            <a:ext cx="1050859" cy="30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6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de-DE" altLang="en-US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MicroContr.</a:t>
            </a:r>
            <a:endParaRPr lang="de-DE" altLang="en-US" sz="12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ine 54"/>
          <p:cNvSpPr>
            <a:spLocks noChangeShapeType="1"/>
          </p:cNvSpPr>
          <p:nvPr/>
        </p:nvSpPr>
        <p:spPr bwMode="auto">
          <a:xfrm flipV="1">
            <a:off x="1074497" y="1916656"/>
            <a:ext cx="22661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61"/>
          <p:cNvSpPr txBox="1">
            <a:spLocks noChangeArrowheads="1"/>
          </p:cNvSpPr>
          <p:nvPr/>
        </p:nvSpPr>
        <p:spPr bwMode="auto">
          <a:xfrm>
            <a:off x="6066558" y="2219418"/>
            <a:ext cx="747133" cy="3023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err="1" smtClean="0">
                <a:solidFill>
                  <a:schemeClr val="tx1"/>
                </a:solidFill>
                <a:latin typeface="Times New Roman" pitchFamily="18" charset="0"/>
              </a:rPr>
              <a:t>Comp</a:t>
            </a:r>
            <a:endParaRPr lang="de-DE" altLang="en-US" sz="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ADCMP601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6" name="Text Box 61"/>
          <p:cNvSpPr txBox="1">
            <a:spLocks noChangeArrowheads="1"/>
          </p:cNvSpPr>
          <p:nvPr/>
        </p:nvSpPr>
        <p:spPr bwMode="auto">
          <a:xfrm>
            <a:off x="6120835" y="1835167"/>
            <a:ext cx="628650" cy="244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>
                <a:solidFill>
                  <a:schemeClr val="tx1"/>
                </a:solidFill>
                <a:latin typeface="Times New Roman" pitchFamily="18" charset="0"/>
              </a:rPr>
              <a:t>Preamp</a:t>
            </a:r>
          </a:p>
        </p:txBody>
      </p:sp>
      <p:sp>
        <p:nvSpPr>
          <p:cNvPr id="28" name="Line 69"/>
          <p:cNvSpPr>
            <a:spLocks noChangeShapeType="1"/>
          </p:cNvSpPr>
          <p:nvPr/>
        </p:nvSpPr>
        <p:spPr bwMode="auto">
          <a:xfrm>
            <a:off x="5048763" y="2795818"/>
            <a:ext cx="106572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69"/>
          <p:cNvSpPr>
            <a:spLocks noChangeShapeType="1"/>
          </p:cNvSpPr>
          <p:nvPr/>
        </p:nvSpPr>
        <p:spPr bwMode="auto">
          <a:xfrm flipV="1">
            <a:off x="5048763" y="2362923"/>
            <a:ext cx="101779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69"/>
          <p:cNvSpPr>
            <a:spLocks noChangeShapeType="1"/>
          </p:cNvSpPr>
          <p:nvPr/>
        </p:nvSpPr>
        <p:spPr bwMode="auto">
          <a:xfrm>
            <a:off x="5990623" y="1957404"/>
            <a:ext cx="1238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69"/>
          <p:cNvSpPr>
            <a:spLocks noChangeShapeType="1"/>
          </p:cNvSpPr>
          <p:nvPr/>
        </p:nvSpPr>
        <p:spPr bwMode="auto">
          <a:xfrm>
            <a:off x="6749485" y="1970104"/>
            <a:ext cx="34155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6358948" y="2521732"/>
            <a:ext cx="0" cy="1143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" name="Group 9"/>
          <p:cNvGrpSpPr>
            <a:grpSpLocks/>
          </p:cNvGrpSpPr>
          <p:nvPr/>
        </p:nvGrpSpPr>
        <p:grpSpPr bwMode="auto">
          <a:xfrm>
            <a:off x="878772" y="1081689"/>
            <a:ext cx="1013095" cy="477597"/>
            <a:chOff x="1811671" y="1410867"/>
            <a:chExt cx="589208" cy="253476"/>
          </a:xfrm>
        </p:grpSpPr>
        <p:sp>
          <p:nvSpPr>
            <p:cNvPr id="41" name="Rectangle 67"/>
            <p:cNvSpPr>
              <a:spLocks noChangeArrowheads="1"/>
            </p:cNvSpPr>
            <p:nvPr/>
          </p:nvSpPr>
          <p:spPr bwMode="auto">
            <a:xfrm>
              <a:off x="1852209" y="1422976"/>
              <a:ext cx="512707" cy="24136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1000"/>
            </a:p>
          </p:txBody>
        </p:sp>
        <p:sp>
          <p:nvSpPr>
            <p:cNvPr id="42" name="Text Box 68"/>
            <p:cNvSpPr txBox="1">
              <a:spLocks noChangeArrowheads="1"/>
            </p:cNvSpPr>
            <p:nvPr/>
          </p:nvSpPr>
          <p:spPr bwMode="auto">
            <a:xfrm>
              <a:off x="1811671" y="1410867"/>
              <a:ext cx="589208" cy="195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000" dirty="0" smtClean="0">
                  <a:solidFill>
                    <a:schemeClr val="tx1"/>
                  </a:solidFill>
                  <a:latin typeface="Times New Roman" pitchFamily="18" charset="0"/>
                </a:rPr>
                <a:t>DC/DC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800" dirty="0" smtClean="0">
                  <a:solidFill>
                    <a:srgbClr val="0070C0"/>
                  </a:solidFill>
                  <a:latin typeface="Times New Roman" pitchFamily="18" charset="0"/>
                </a:rPr>
                <a:t>THN 15-7211WIR</a:t>
              </a:r>
              <a:endParaRPr lang="de-DE" altLang="en-US" sz="800" dirty="0">
                <a:solidFill>
                  <a:srgbClr val="0070C0"/>
                </a:solidFill>
                <a:latin typeface="Times New Roman" pitchFamily="18" charset="0"/>
              </a:endParaRPr>
            </a:p>
          </p:txBody>
        </p:sp>
      </p:grpSp>
      <p:sp>
        <p:nvSpPr>
          <p:cNvPr id="44" name="Text Box 26"/>
          <p:cNvSpPr txBox="1">
            <a:spLocks noChangeArrowheads="1"/>
          </p:cNvSpPr>
          <p:nvPr/>
        </p:nvSpPr>
        <p:spPr bwMode="auto">
          <a:xfrm>
            <a:off x="1399559" y="762274"/>
            <a:ext cx="319552" cy="1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>
                <a:solidFill>
                  <a:schemeClr val="tx1"/>
                </a:solidFill>
                <a:latin typeface="Times New Roman" pitchFamily="18" charset="0"/>
              </a:rPr>
              <a:t>5</a:t>
            </a: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V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1198425" y="1351268"/>
            <a:ext cx="70146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43-160V</a:t>
            </a:r>
            <a:endParaRPr lang="de-DE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" name="Text Box 61"/>
          <p:cNvSpPr txBox="1">
            <a:spLocks noChangeArrowheads="1"/>
          </p:cNvSpPr>
          <p:nvPr/>
        </p:nvSpPr>
        <p:spPr bwMode="auto">
          <a:xfrm>
            <a:off x="3626416" y="4623055"/>
            <a:ext cx="698500" cy="3540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Temp</a:t>
            </a:r>
            <a:r>
              <a:rPr lang="de-DE" altLang="en-US" sz="10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TMP1075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63" name="Text Box 61"/>
          <p:cNvSpPr txBox="1">
            <a:spLocks noChangeArrowheads="1"/>
          </p:cNvSpPr>
          <p:nvPr/>
        </p:nvSpPr>
        <p:spPr bwMode="auto">
          <a:xfrm>
            <a:off x="4428150" y="4620427"/>
            <a:ext cx="698500" cy="35402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Pressure</a:t>
            </a:r>
            <a:endParaRPr lang="de-DE" altLang="en-US" sz="1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LPS22HB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64" name="Text Box 61"/>
          <p:cNvSpPr txBox="1">
            <a:spLocks noChangeArrowheads="1"/>
          </p:cNvSpPr>
          <p:nvPr/>
        </p:nvSpPr>
        <p:spPr bwMode="auto">
          <a:xfrm>
            <a:off x="2873581" y="4641464"/>
            <a:ext cx="527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>
                <a:solidFill>
                  <a:schemeClr val="tx1"/>
                </a:solidFill>
                <a:latin typeface="Times New Roman" pitchFamily="18" charset="0"/>
              </a:rPr>
              <a:t>I2C</a:t>
            </a:r>
          </a:p>
        </p:txBody>
      </p:sp>
      <p:sp>
        <p:nvSpPr>
          <p:cNvPr id="65" name="Text Box 61"/>
          <p:cNvSpPr txBox="1">
            <a:spLocks noChangeArrowheads="1"/>
          </p:cNvSpPr>
          <p:nvPr/>
        </p:nvSpPr>
        <p:spPr bwMode="auto">
          <a:xfrm>
            <a:off x="4556385" y="2673318"/>
            <a:ext cx="527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SPI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6" name="Line 54"/>
          <p:cNvSpPr>
            <a:spLocks noChangeShapeType="1"/>
          </p:cNvSpPr>
          <p:nvPr/>
        </p:nvSpPr>
        <p:spPr bwMode="auto">
          <a:xfrm flipV="1">
            <a:off x="3370910" y="2283454"/>
            <a:ext cx="25560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54"/>
          <p:cNvSpPr>
            <a:spLocks noChangeShapeType="1"/>
          </p:cNvSpPr>
          <p:nvPr/>
        </p:nvSpPr>
        <p:spPr bwMode="auto">
          <a:xfrm flipV="1">
            <a:off x="1868941" y="2041575"/>
            <a:ext cx="26301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63"/>
          <p:cNvSpPr>
            <a:spLocks noChangeShapeType="1"/>
          </p:cNvSpPr>
          <p:nvPr/>
        </p:nvSpPr>
        <p:spPr bwMode="auto">
          <a:xfrm>
            <a:off x="1554351" y="1557848"/>
            <a:ext cx="0" cy="1412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829018" y="622383"/>
            <a:ext cx="126376" cy="265659"/>
            <a:chOff x="3601046" y="893730"/>
            <a:chExt cx="207962" cy="265659"/>
          </a:xfrm>
        </p:grpSpPr>
        <p:sp>
          <p:nvSpPr>
            <p:cNvPr id="69" name="Line 69"/>
            <p:cNvSpPr>
              <a:spLocks noChangeShapeType="1"/>
            </p:cNvSpPr>
            <p:nvPr/>
          </p:nvSpPr>
          <p:spPr bwMode="auto">
            <a:xfrm flipH="1">
              <a:off x="3601046" y="893730"/>
              <a:ext cx="20796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69"/>
            <p:cNvSpPr>
              <a:spLocks noChangeShapeType="1"/>
            </p:cNvSpPr>
            <p:nvPr/>
          </p:nvSpPr>
          <p:spPr bwMode="auto">
            <a:xfrm flipH="1">
              <a:off x="3601046" y="985245"/>
              <a:ext cx="20796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69"/>
            <p:cNvSpPr>
              <a:spLocks noChangeShapeType="1"/>
            </p:cNvSpPr>
            <p:nvPr/>
          </p:nvSpPr>
          <p:spPr bwMode="auto">
            <a:xfrm flipH="1">
              <a:off x="3601046" y="1081084"/>
              <a:ext cx="20679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 flipH="1">
              <a:off x="3601046" y="1159389"/>
              <a:ext cx="20796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" name="Line 54"/>
          <p:cNvSpPr>
            <a:spLocks noChangeShapeType="1"/>
          </p:cNvSpPr>
          <p:nvPr/>
        </p:nvSpPr>
        <p:spPr bwMode="auto">
          <a:xfrm flipV="1">
            <a:off x="3373710" y="3338545"/>
            <a:ext cx="2436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2143658" y="1795512"/>
            <a:ext cx="1221842" cy="10816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94" name="Text Box 13"/>
          <p:cNvSpPr txBox="1">
            <a:spLocks noChangeArrowheads="1"/>
          </p:cNvSpPr>
          <p:nvPr/>
        </p:nvSpPr>
        <p:spPr bwMode="auto">
          <a:xfrm>
            <a:off x="2451177" y="1833597"/>
            <a:ext cx="642870" cy="295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6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de-DE" altLang="en-US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ICM</a:t>
            </a:r>
            <a:endParaRPr lang="de-DE" altLang="en-US" sz="14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534449" y="10725"/>
            <a:ext cx="5399836" cy="432300"/>
          </a:xfrm>
          <a:prstGeom prst="rect">
            <a:avLst/>
          </a:prstGeom>
          <a:noFill/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 smtClean="0"/>
              <a:t>mDOM</a:t>
            </a:r>
            <a:r>
              <a:rPr lang="en-GB" dirty="0" smtClean="0"/>
              <a:t> Mainboard </a:t>
            </a:r>
            <a:r>
              <a:rPr lang="en-GB" dirty="0" err="1" smtClean="0"/>
              <a:t>Blockdiagram</a:t>
            </a:r>
            <a:endParaRPr dirty="0"/>
          </a:p>
        </p:txBody>
      </p:sp>
      <p:sp>
        <p:nvSpPr>
          <p:cNvPr id="96" name="Text Box 61"/>
          <p:cNvSpPr txBox="1">
            <a:spLocks noChangeArrowheads="1"/>
          </p:cNvSpPr>
          <p:nvPr/>
        </p:nvSpPr>
        <p:spPr bwMode="auto">
          <a:xfrm>
            <a:off x="5388997" y="1824594"/>
            <a:ext cx="601625" cy="37985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ADC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ADC3424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97" name="Line 69"/>
          <p:cNvSpPr>
            <a:spLocks noChangeShapeType="1"/>
          </p:cNvSpPr>
          <p:nvPr/>
        </p:nvSpPr>
        <p:spPr bwMode="auto">
          <a:xfrm>
            <a:off x="5048763" y="2022974"/>
            <a:ext cx="34023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Text Box 61"/>
          <p:cNvSpPr txBox="1">
            <a:spLocks noChangeArrowheads="1"/>
          </p:cNvSpPr>
          <p:nvPr/>
        </p:nvSpPr>
        <p:spPr bwMode="auto">
          <a:xfrm>
            <a:off x="3586101" y="3061334"/>
            <a:ext cx="60190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address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9" name="Line 54"/>
          <p:cNvSpPr>
            <a:spLocks noChangeShapeType="1"/>
          </p:cNvSpPr>
          <p:nvPr/>
        </p:nvSpPr>
        <p:spPr bwMode="auto">
          <a:xfrm flipV="1">
            <a:off x="3386070" y="3187519"/>
            <a:ext cx="2416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Text Box 61"/>
          <p:cNvSpPr txBox="1">
            <a:spLocks noChangeArrowheads="1"/>
          </p:cNvSpPr>
          <p:nvPr/>
        </p:nvSpPr>
        <p:spPr bwMode="auto">
          <a:xfrm>
            <a:off x="3586101" y="3215248"/>
            <a:ext cx="60190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data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" name="Text Box 61"/>
          <p:cNvSpPr txBox="1">
            <a:spLocks noChangeArrowheads="1"/>
          </p:cNvSpPr>
          <p:nvPr/>
        </p:nvSpPr>
        <p:spPr bwMode="auto">
          <a:xfrm>
            <a:off x="3579752" y="2143763"/>
            <a:ext cx="44837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uart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" name="Text Box 61"/>
          <p:cNvSpPr txBox="1">
            <a:spLocks noChangeArrowheads="1"/>
          </p:cNvSpPr>
          <p:nvPr/>
        </p:nvSpPr>
        <p:spPr bwMode="auto">
          <a:xfrm>
            <a:off x="2807809" y="2673652"/>
            <a:ext cx="44837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uart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4" name="Line 9"/>
          <p:cNvSpPr>
            <a:spLocks noChangeShapeType="1"/>
          </p:cNvSpPr>
          <p:nvPr/>
        </p:nvSpPr>
        <p:spPr bwMode="auto">
          <a:xfrm flipV="1">
            <a:off x="2994377" y="2877171"/>
            <a:ext cx="0" cy="19734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Text Box 61"/>
          <p:cNvSpPr txBox="1">
            <a:spLocks noChangeArrowheads="1"/>
          </p:cNvSpPr>
          <p:nvPr/>
        </p:nvSpPr>
        <p:spPr bwMode="auto">
          <a:xfrm>
            <a:off x="5276480" y="4618283"/>
            <a:ext cx="698500" cy="35402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Compass</a:t>
            </a:r>
            <a:endParaRPr lang="de-DE" altLang="en-US" sz="1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LISL3MDL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07" name="Line 54"/>
          <p:cNvSpPr>
            <a:spLocks noChangeShapeType="1"/>
          </p:cNvSpPr>
          <p:nvPr/>
        </p:nvSpPr>
        <p:spPr bwMode="auto">
          <a:xfrm flipV="1">
            <a:off x="3351018" y="2421804"/>
            <a:ext cx="27549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Text Box 61"/>
          <p:cNvSpPr txBox="1">
            <a:spLocks noChangeArrowheads="1"/>
          </p:cNvSpPr>
          <p:nvPr/>
        </p:nvSpPr>
        <p:spPr bwMode="auto">
          <a:xfrm>
            <a:off x="3579751" y="2290377"/>
            <a:ext cx="59850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clock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9" name="Line 54"/>
          <p:cNvSpPr>
            <a:spLocks noChangeShapeType="1"/>
          </p:cNvSpPr>
          <p:nvPr/>
        </p:nvSpPr>
        <p:spPr bwMode="auto">
          <a:xfrm flipV="1">
            <a:off x="3351018" y="2549647"/>
            <a:ext cx="27549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Text Box 61"/>
          <p:cNvSpPr txBox="1">
            <a:spLocks noChangeArrowheads="1"/>
          </p:cNvSpPr>
          <p:nvPr/>
        </p:nvSpPr>
        <p:spPr bwMode="auto">
          <a:xfrm>
            <a:off x="3579752" y="2422557"/>
            <a:ext cx="44837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sync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1" name="Line 63"/>
          <p:cNvSpPr>
            <a:spLocks noChangeShapeType="1"/>
          </p:cNvSpPr>
          <p:nvPr/>
        </p:nvSpPr>
        <p:spPr bwMode="auto">
          <a:xfrm flipV="1">
            <a:off x="6356095" y="2079830"/>
            <a:ext cx="2853" cy="13858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Text Box 61"/>
          <p:cNvSpPr txBox="1">
            <a:spLocks noChangeArrowheads="1"/>
          </p:cNvSpPr>
          <p:nvPr/>
        </p:nvSpPr>
        <p:spPr bwMode="auto">
          <a:xfrm>
            <a:off x="6127814" y="2636120"/>
            <a:ext cx="746193" cy="3234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DAC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800" dirty="0"/>
              <a:t>AD5668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204730" y="3876886"/>
            <a:ext cx="676201" cy="347008"/>
            <a:chOff x="6265958" y="3509647"/>
            <a:chExt cx="676201" cy="347008"/>
          </a:xfrm>
        </p:grpSpPr>
        <p:sp>
          <p:nvSpPr>
            <p:cNvPr id="117" name="AutoShape 49"/>
            <p:cNvSpPr>
              <a:spLocks noChangeArrowheads="1"/>
            </p:cNvSpPr>
            <p:nvPr/>
          </p:nvSpPr>
          <p:spPr bwMode="auto">
            <a:xfrm>
              <a:off x="6265958" y="3557798"/>
              <a:ext cx="676201" cy="298857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/>
            </a:p>
          </p:txBody>
        </p:sp>
        <p:sp>
          <p:nvSpPr>
            <p:cNvPr id="119" name="Text Box 61"/>
            <p:cNvSpPr txBox="1">
              <a:spLocks noChangeArrowheads="1"/>
            </p:cNvSpPr>
            <p:nvPr/>
          </p:nvSpPr>
          <p:spPr bwMode="auto">
            <a:xfrm>
              <a:off x="6289733" y="3509647"/>
              <a:ext cx="628650" cy="249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000" dirty="0" smtClean="0">
                  <a:solidFill>
                    <a:schemeClr val="tx1"/>
                  </a:solidFill>
                  <a:latin typeface="Times New Roman" pitchFamily="18" charset="0"/>
                </a:rPr>
                <a:t>HV-</a:t>
              </a:r>
              <a:r>
                <a:rPr lang="de-DE" altLang="en-US" sz="1000" dirty="0" err="1" smtClean="0">
                  <a:solidFill>
                    <a:schemeClr val="tx1"/>
                  </a:solidFill>
                  <a:latin typeface="Times New Roman" pitchFamily="18" charset="0"/>
                </a:rPr>
                <a:t>Ctrl</a:t>
              </a:r>
              <a:r>
                <a:rPr lang="de-DE" altLang="en-US" sz="1000" dirty="0" smtClean="0">
                  <a:solidFill>
                    <a:schemeClr val="tx1"/>
                  </a:solidFill>
                  <a:latin typeface="Times New Roman" pitchFamily="18" charset="0"/>
                </a:rPr>
                <a:t> 0..23</a:t>
              </a:r>
              <a:endParaRPr lang="de-DE" altLang="en-US" sz="10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120" name="Line 54"/>
          <p:cNvSpPr>
            <a:spLocks noChangeShapeType="1"/>
          </p:cNvSpPr>
          <p:nvPr/>
        </p:nvSpPr>
        <p:spPr bwMode="auto">
          <a:xfrm flipV="1">
            <a:off x="4805593" y="4082441"/>
            <a:ext cx="404134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Text Box 61"/>
          <p:cNvSpPr txBox="1">
            <a:spLocks noChangeArrowheads="1"/>
          </p:cNvSpPr>
          <p:nvPr/>
        </p:nvSpPr>
        <p:spPr bwMode="auto">
          <a:xfrm>
            <a:off x="4501788" y="2104118"/>
            <a:ext cx="59560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iserdes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2" name="Text Box 61"/>
          <p:cNvSpPr txBox="1">
            <a:spLocks noChangeArrowheads="1"/>
          </p:cNvSpPr>
          <p:nvPr/>
        </p:nvSpPr>
        <p:spPr bwMode="auto">
          <a:xfrm>
            <a:off x="2943922" y="3911664"/>
            <a:ext cx="44837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uart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144" name="Group 143"/>
          <p:cNvGrpSpPr/>
          <p:nvPr/>
        </p:nvGrpSpPr>
        <p:grpSpPr>
          <a:xfrm>
            <a:off x="7090068" y="1824594"/>
            <a:ext cx="496596" cy="295367"/>
            <a:chOff x="6265958" y="3557798"/>
            <a:chExt cx="676201" cy="298857"/>
          </a:xfrm>
        </p:grpSpPr>
        <p:sp>
          <p:nvSpPr>
            <p:cNvPr id="145" name="AutoShape 49"/>
            <p:cNvSpPr>
              <a:spLocks noChangeArrowheads="1"/>
            </p:cNvSpPr>
            <p:nvPr/>
          </p:nvSpPr>
          <p:spPr bwMode="auto">
            <a:xfrm>
              <a:off x="6265958" y="3557798"/>
              <a:ext cx="676201" cy="298857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/>
            </a:p>
          </p:txBody>
        </p:sp>
        <p:sp>
          <p:nvSpPr>
            <p:cNvPr id="146" name="Text Box 61"/>
            <p:cNvSpPr txBox="1">
              <a:spLocks noChangeArrowheads="1"/>
            </p:cNvSpPr>
            <p:nvPr/>
          </p:nvSpPr>
          <p:spPr bwMode="auto">
            <a:xfrm>
              <a:off x="6289733" y="3579497"/>
              <a:ext cx="628650" cy="249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000" smtClean="0">
                  <a:solidFill>
                    <a:schemeClr val="tx1"/>
                  </a:solidFill>
                  <a:latin typeface="Times New Roman" pitchFamily="18" charset="0"/>
                </a:rPr>
                <a:t>PMT</a:t>
              </a:r>
              <a:endParaRPr lang="de-DE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147" name="Text Box 61"/>
          <p:cNvSpPr txBox="1">
            <a:spLocks noChangeArrowheads="1"/>
          </p:cNvSpPr>
          <p:nvPr/>
        </p:nvSpPr>
        <p:spPr bwMode="auto">
          <a:xfrm>
            <a:off x="2466578" y="2673652"/>
            <a:ext cx="489901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clock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8" name="Line 9"/>
          <p:cNvSpPr>
            <a:spLocks noChangeShapeType="1"/>
          </p:cNvSpPr>
          <p:nvPr/>
        </p:nvSpPr>
        <p:spPr bwMode="auto">
          <a:xfrm flipV="1">
            <a:off x="2701851" y="2877171"/>
            <a:ext cx="0" cy="19734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Line 54"/>
          <p:cNvSpPr>
            <a:spLocks noChangeShapeType="1"/>
          </p:cNvSpPr>
          <p:nvPr/>
        </p:nvSpPr>
        <p:spPr bwMode="auto">
          <a:xfrm flipV="1">
            <a:off x="3386070" y="3486185"/>
            <a:ext cx="21252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Text Box 61"/>
          <p:cNvSpPr txBox="1">
            <a:spLocks noChangeArrowheads="1"/>
          </p:cNvSpPr>
          <p:nvPr/>
        </p:nvSpPr>
        <p:spPr bwMode="auto">
          <a:xfrm>
            <a:off x="3586101" y="3358797"/>
            <a:ext cx="60190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ctrl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2" name="Rectangle 6"/>
          <p:cNvSpPr>
            <a:spLocks noChangeArrowheads="1"/>
          </p:cNvSpPr>
          <p:nvPr/>
        </p:nvSpPr>
        <p:spPr bwMode="auto">
          <a:xfrm>
            <a:off x="1324956" y="1722992"/>
            <a:ext cx="503658" cy="405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53" name="Text Box 26"/>
          <p:cNvSpPr txBox="1">
            <a:spLocks noChangeArrowheads="1"/>
          </p:cNvSpPr>
          <p:nvPr/>
        </p:nvSpPr>
        <p:spPr bwMode="auto">
          <a:xfrm>
            <a:off x="1324956" y="1682572"/>
            <a:ext cx="468758" cy="24530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smtClean="0">
                <a:solidFill>
                  <a:schemeClr val="tx1"/>
                </a:solidFill>
                <a:latin typeface="Times New Roman" pitchFamily="18" charset="0"/>
              </a:rPr>
              <a:t>DC</a:t>
            </a:r>
            <a:endParaRPr lang="de-DE" altLang="en-US" sz="8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4" name="Text Box 26"/>
          <p:cNvSpPr txBox="1">
            <a:spLocks noChangeArrowheads="1"/>
          </p:cNvSpPr>
          <p:nvPr/>
        </p:nvSpPr>
        <p:spPr bwMode="auto">
          <a:xfrm>
            <a:off x="1504428" y="1920662"/>
            <a:ext cx="373047" cy="24530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de-DE" altLang="en-US" sz="800" smtClean="0">
                <a:solidFill>
                  <a:schemeClr val="tx1"/>
                </a:solidFill>
                <a:latin typeface="Times New Roman" pitchFamily="18" charset="0"/>
              </a:rPr>
              <a:t>C</a:t>
            </a:r>
            <a:endParaRPr lang="de-DE" altLang="en-US" sz="8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5" name="Text Box 26"/>
          <p:cNvSpPr txBox="1">
            <a:spLocks noChangeArrowheads="1"/>
          </p:cNvSpPr>
          <p:nvPr/>
        </p:nvSpPr>
        <p:spPr bwMode="auto">
          <a:xfrm>
            <a:off x="1285961" y="1802062"/>
            <a:ext cx="591513" cy="24530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b="1" smtClean="0">
                <a:solidFill>
                  <a:schemeClr val="tx1"/>
                </a:solidFill>
                <a:latin typeface="Times New Roman" pitchFamily="18" charset="0"/>
              </a:rPr>
              <a:t>Filter</a:t>
            </a:r>
            <a:endParaRPr lang="de-DE" altLang="en-US" sz="10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6" name="Text Box 61"/>
          <p:cNvSpPr txBox="1">
            <a:spLocks noChangeArrowheads="1"/>
          </p:cNvSpPr>
          <p:nvPr/>
        </p:nvSpPr>
        <p:spPr bwMode="auto">
          <a:xfrm>
            <a:off x="2089657" y="1911197"/>
            <a:ext cx="545741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rx</a:t>
            </a:r>
            <a:r>
              <a:rPr lang="de-DE" altLang="en-US" sz="1000" dirty="0" smtClean="0">
                <a:solidFill>
                  <a:schemeClr val="tx1"/>
                </a:solidFill>
                <a:latin typeface="Times New Roman" pitchFamily="18" charset="0"/>
              </a:rPr>
              <a:t>/</a:t>
            </a: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tx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8" name="Text Box 61"/>
          <p:cNvSpPr txBox="1">
            <a:spLocks noChangeArrowheads="1"/>
          </p:cNvSpPr>
          <p:nvPr/>
        </p:nvSpPr>
        <p:spPr bwMode="auto">
          <a:xfrm>
            <a:off x="2089657" y="2100281"/>
            <a:ext cx="9423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dom_addr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5" name="AutoShape 49"/>
          <p:cNvSpPr>
            <a:spLocks noChangeArrowheads="1"/>
          </p:cNvSpPr>
          <p:nvPr/>
        </p:nvSpPr>
        <p:spPr bwMode="auto">
          <a:xfrm>
            <a:off x="1399559" y="2680780"/>
            <a:ext cx="448929" cy="196391"/>
          </a:xfrm>
          <a:prstGeom prst="roundRect">
            <a:avLst>
              <a:gd name="adj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z="900"/>
          </a:p>
        </p:txBody>
      </p:sp>
      <p:sp>
        <p:nvSpPr>
          <p:cNvPr id="166" name="Text Box 61"/>
          <p:cNvSpPr txBox="1">
            <a:spLocks noChangeArrowheads="1"/>
          </p:cNvSpPr>
          <p:nvPr/>
        </p:nvSpPr>
        <p:spPr bwMode="auto">
          <a:xfrm>
            <a:off x="1376463" y="2657259"/>
            <a:ext cx="486718" cy="243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900" smtClean="0">
                <a:solidFill>
                  <a:schemeClr val="tx1"/>
                </a:solidFill>
                <a:latin typeface="Times New Roman" pitchFamily="18" charset="0"/>
              </a:rPr>
              <a:t>JTAG</a:t>
            </a:r>
            <a:endParaRPr lang="de-DE" altLang="en-US" sz="9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8" name="AutoShape 49"/>
          <p:cNvSpPr>
            <a:spLocks noChangeArrowheads="1"/>
          </p:cNvSpPr>
          <p:nvPr/>
        </p:nvSpPr>
        <p:spPr bwMode="auto">
          <a:xfrm>
            <a:off x="598175" y="2509263"/>
            <a:ext cx="456104" cy="190567"/>
          </a:xfrm>
          <a:prstGeom prst="roundRect">
            <a:avLst>
              <a:gd name="adj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69" name="Text Box 61"/>
          <p:cNvSpPr txBox="1">
            <a:spLocks noChangeArrowheads="1"/>
          </p:cNvSpPr>
          <p:nvPr/>
        </p:nvSpPr>
        <p:spPr bwMode="auto">
          <a:xfrm>
            <a:off x="581817" y="2503514"/>
            <a:ext cx="478584" cy="205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USB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0" name="Line 54"/>
          <p:cNvSpPr>
            <a:spLocks noChangeShapeType="1"/>
          </p:cNvSpPr>
          <p:nvPr/>
        </p:nvSpPr>
        <p:spPr bwMode="auto">
          <a:xfrm flipV="1">
            <a:off x="1868941" y="2791192"/>
            <a:ext cx="26301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54"/>
          <p:cNvSpPr>
            <a:spLocks noChangeShapeType="1"/>
          </p:cNvSpPr>
          <p:nvPr/>
        </p:nvSpPr>
        <p:spPr bwMode="auto">
          <a:xfrm flipV="1">
            <a:off x="1066979" y="2604167"/>
            <a:ext cx="1076679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Text Box 61"/>
          <p:cNvSpPr txBox="1">
            <a:spLocks noChangeArrowheads="1"/>
          </p:cNvSpPr>
          <p:nvPr/>
        </p:nvSpPr>
        <p:spPr bwMode="auto">
          <a:xfrm>
            <a:off x="2164558" y="3332237"/>
            <a:ext cx="1116609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smtClean="0">
                <a:solidFill>
                  <a:srgbClr val="0070C0"/>
                </a:solidFill>
                <a:latin typeface="Times New Roman" pitchFamily="18" charset="0"/>
              </a:rPr>
              <a:t>STM32H743ZIT6</a:t>
            </a:r>
            <a:endParaRPr lang="de-DE" altLang="en-US" sz="10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83" name="Text Box 61"/>
          <p:cNvSpPr txBox="1">
            <a:spLocks noChangeArrowheads="1"/>
          </p:cNvSpPr>
          <p:nvPr/>
        </p:nvSpPr>
        <p:spPr bwMode="auto">
          <a:xfrm>
            <a:off x="3549312" y="638393"/>
            <a:ext cx="1548083" cy="417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smtClean="0">
                <a:solidFill>
                  <a:srgbClr val="0070C0"/>
                </a:solidFill>
                <a:latin typeface="Times New Roman" pitchFamily="18" charset="0"/>
              </a:rPr>
              <a:t>XC7S100-2FGGA676I</a:t>
            </a:r>
            <a:endParaRPr lang="de-DE" altLang="en-US" sz="10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84" name="Line 69"/>
          <p:cNvSpPr>
            <a:spLocks noChangeShapeType="1"/>
          </p:cNvSpPr>
          <p:nvPr/>
        </p:nvSpPr>
        <p:spPr bwMode="auto">
          <a:xfrm>
            <a:off x="5043463" y="1924047"/>
            <a:ext cx="28393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Line 69"/>
          <p:cNvSpPr>
            <a:spLocks noChangeShapeType="1"/>
          </p:cNvSpPr>
          <p:nvPr/>
        </p:nvSpPr>
        <p:spPr bwMode="auto">
          <a:xfrm>
            <a:off x="5043463" y="1833637"/>
            <a:ext cx="28393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Line 69"/>
          <p:cNvSpPr>
            <a:spLocks noChangeShapeType="1"/>
          </p:cNvSpPr>
          <p:nvPr/>
        </p:nvSpPr>
        <p:spPr bwMode="auto">
          <a:xfrm>
            <a:off x="5048763" y="2280040"/>
            <a:ext cx="27863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Line 69"/>
          <p:cNvSpPr>
            <a:spLocks noChangeShapeType="1"/>
          </p:cNvSpPr>
          <p:nvPr/>
        </p:nvSpPr>
        <p:spPr bwMode="auto">
          <a:xfrm>
            <a:off x="5048763" y="2192054"/>
            <a:ext cx="27863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Text Box 61"/>
          <p:cNvSpPr txBox="1">
            <a:spLocks noChangeArrowheads="1"/>
          </p:cNvSpPr>
          <p:nvPr/>
        </p:nvSpPr>
        <p:spPr bwMode="auto">
          <a:xfrm>
            <a:off x="1228821" y="2276676"/>
            <a:ext cx="689670" cy="296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smtClean="0">
                <a:solidFill>
                  <a:schemeClr val="tx1"/>
                </a:solidFill>
                <a:latin typeface="Times New Roman" pitchFamily="18" charset="0"/>
              </a:rPr>
              <a:t>DOM_ID</a:t>
            </a:r>
            <a:endParaRPr lang="de-DE" altLang="en-US" sz="8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" name="Rectangle 6"/>
          <p:cNvSpPr>
            <a:spLocks noChangeArrowheads="1"/>
          </p:cNvSpPr>
          <p:nvPr/>
        </p:nvSpPr>
        <p:spPr bwMode="auto">
          <a:xfrm>
            <a:off x="1314290" y="2315375"/>
            <a:ext cx="514324" cy="216718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64" name="Line 54"/>
          <p:cNvSpPr>
            <a:spLocks noChangeShapeType="1"/>
          </p:cNvSpPr>
          <p:nvPr/>
        </p:nvSpPr>
        <p:spPr bwMode="auto">
          <a:xfrm flipV="1">
            <a:off x="1868941" y="2437593"/>
            <a:ext cx="26301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Text Box 61"/>
          <p:cNvSpPr txBox="1">
            <a:spLocks noChangeArrowheads="1"/>
          </p:cNvSpPr>
          <p:nvPr/>
        </p:nvSpPr>
        <p:spPr bwMode="auto">
          <a:xfrm>
            <a:off x="2089657" y="2311724"/>
            <a:ext cx="545741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smtClean="0">
                <a:solidFill>
                  <a:schemeClr val="tx1"/>
                </a:solidFill>
                <a:latin typeface="Times New Roman" pitchFamily="18" charset="0"/>
              </a:rPr>
              <a:t>1-wire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9" name="Line 54"/>
          <p:cNvSpPr>
            <a:spLocks noChangeShapeType="1"/>
          </p:cNvSpPr>
          <p:nvPr/>
        </p:nvSpPr>
        <p:spPr bwMode="auto">
          <a:xfrm flipV="1">
            <a:off x="3382348" y="3638482"/>
            <a:ext cx="24416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Text Box 61"/>
          <p:cNvSpPr txBox="1">
            <a:spLocks noChangeArrowheads="1"/>
          </p:cNvSpPr>
          <p:nvPr/>
        </p:nvSpPr>
        <p:spPr bwMode="auto">
          <a:xfrm>
            <a:off x="3586101" y="3494319"/>
            <a:ext cx="60190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config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6" name="Text Box 61"/>
          <p:cNvSpPr txBox="1">
            <a:spLocks noChangeArrowheads="1"/>
          </p:cNvSpPr>
          <p:nvPr/>
        </p:nvSpPr>
        <p:spPr bwMode="auto">
          <a:xfrm>
            <a:off x="1276372" y="4168728"/>
            <a:ext cx="654662" cy="340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smtClean="0">
                <a:solidFill>
                  <a:schemeClr val="tx1"/>
                </a:solidFill>
                <a:latin typeface="Times New Roman" pitchFamily="18" charset="0"/>
              </a:rPr>
              <a:t>Flash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S25FS512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Line 54"/>
          <p:cNvSpPr>
            <a:spLocks noChangeShapeType="1"/>
          </p:cNvSpPr>
          <p:nvPr/>
        </p:nvSpPr>
        <p:spPr bwMode="auto">
          <a:xfrm flipV="1">
            <a:off x="1056297" y="3699943"/>
            <a:ext cx="10721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Rectangle 6"/>
          <p:cNvSpPr>
            <a:spLocks noChangeArrowheads="1"/>
          </p:cNvSpPr>
          <p:nvPr/>
        </p:nvSpPr>
        <p:spPr bwMode="auto">
          <a:xfrm>
            <a:off x="1314290" y="4199223"/>
            <a:ext cx="534580" cy="309537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98" name="Line 28"/>
          <p:cNvSpPr>
            <a:spLocks noChangeShapeType="1"/>
          </p:cNvSpPr>
          <p:nvPr/>
        </p:nvSpPr>
        <p:spPr bwMode="auto">
          <a:xfrm>
            <a:off x="1967322" y="1890951"/>
            <a:ext cx="161141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Text Box 26"/>
          <p:cNvSpPr txBox="1">
            <a:spLocks noChangeArrowheads="1"/>
          </p:cNvSpPr>
          <p:nvPr/>
        </p:nvSpPr>
        <p:spPr bwMode="auto">
          <a:xfrm>
            <a:off x="1792235" y="1691482"/>
            <a:ext cx="3894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>
                <a:solidFill>
                  <a:schemeClr val="tx1"/>
                </a:solidFill>
                <a:latin typeface="Times New Roman" pitchFamily="18" charset="0"/>
              </a:rPr>
              <a:t>5</a:t>
            </a:r>
            <a:r>
              <a:rPr lang="de-DE" altLang="en-US" sz="1000" dirty="0" smtClean="0">
                <a:solidFill>
                  <a:schemeClr val="tx1"/>
                </a:solidFill>
                <a:latin typeface="Times New Roman" pitchFamily="18" charset="0"/>
              </a:rPr>
              <a:t>V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1" name="Text Box 61"/>
          <p:cNvSpPr txBox="1">
            <a:spLocks noChangeArrowheads="1"/>
          </p:cNvSpPr>
          <p:nvPr/>
        </p:nvSpPr>
        <p:spPr bwMode="auto">
          <a:xfrm>
            <a:off x="2722862" y="1982963"/>
            <a:ext cx="68529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intlk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2" name="Line 54"/>
          <p:cNvSpPr>
            <a:spLocks noChangeShapeType="1"/>
          </p:cNvSpPr>
          <p:nvPr/>
        </p:nvSpPr>
        <p:spPr bwMode="auto">
          <a:xfrm flipV="1">
            <a:off x="3373370" y="2108021"/>
            <a:ext cx="11836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Rectangle 6"/>
          <p:cNvSpPr>
            <a:spLocks noChangeArrowheads="1"/>
          </p:cNvSpPr>
          <p:nvPr/>
        </p:nvSpPr>
        <p:spPr bwMode="auto">
          <a:xfrm>
            <a:off x="5307524" y="964497"/>
            <a:ext cx="919151" cy="53239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03" name="Text Box 61"/>
          <p:cNvSpPr txBox="1">
            <a:spLocks noChangeArrowheads="1"/>
          </p:cNvSpPr>
          <p:nvPr/>
        </p:nvSpPr>
        <p:spPr bwMode="auto">
          <a:xfrm>
            <a:off x="5313255" y="1126833"/>
            <a:ext cx="86123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smtClean="0">
                <a:solidFill>
                  <a:schemeClr val="tx1"/>
                </a:solidFill>
                <a:latin typeface="Times New Roman" pitchFamily="18" charset="0"/>
              </a:rPr>
              <a:t>128Mx16bit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" name="Text Box 13"/>
          <p:cNvSpPr txBox="1">
            <a:spLocks noChangeArrowheads="1"/>
          </p:cNvSpPr>
          <p:nvPr/>
        </p:nvSpPr>
        <p:spPr bwMode="auto">
          <a:xfrm>
            <a:off x="5225145" y="958853"/>
            <a:ext cx="1050859" cy="30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6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de-DE" altLang="en-US" sz="1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DDR3 RAM</a:t>
            </a:r>
            <a:endParaRPr lang="de-DE" altLang="en-US" sz="11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" name="Text Box 61"/>
          <p:cNvSpPr txBox="1">
            <a:spLocks noChangeArrowheads="1"/>
          </p:cNvSpPr>
          <p:nvPr/>
        </p:nvSpPr>
        <p:spPr bwMode="auto">
          <a:xfrm>
            <a:off x="4500989" y="971411"/>
            <a:ext cx="60190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address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8" name="Text Box 61"/>
          <p:cNvSpPr txBox="1">
            <a:spLocks noChangeArrowheads="1"/>
          </p:cNvSpPr>
          <p:nvPr/>
        </p:nvSpPr>
        <p:spPr bwMode="auto">
          <a:xfrm>
            <a:off x="4500989" y="1093575"/>
            <a:ext cx="60190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data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9" name="Text Box 61"/>
          <p:cNvSpPr txBox="1">
            <a:spLocks noChangeArrowheads="1"/>
          </p:cNvSpPr>
          <p:nvPr/>
        </p:nvSpPr>
        <p:spPr bwMode="auto">
          <a:xfrm>
            <a:off x="4500536" y="1225424"/>
            <a:ext cx="60190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smtClean="0">
                <a:solidFill>
                  <a:schemeClr val="tx1"/>
                </a:solidFill>
                <a:latin typeface="Times New Roman" pitchFamily="18" charset="0"/>
              </a:rPr>
              <a:t>ctrl</a:t>
            </a:r>
            <a:endParaRPr lang="de-DE" altLang="en-US" sz="1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0" name="Line 54"/>
          <p:cNvSpPr>
            <a:spLocks noChangeShapeType="1"/>
          </p:cNvSpPr>
          <p:nvPr/>
        </p:nvSpPr>
        <p:spPr bwMode="auto">
          <a:xfrm flipV="1">
            <a:off x="5048763" y="1225291"/>
            <a:ext cx="25239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Line 54"/>
          <p:cNvSpPr>
            <a:spLocks noChangeShapeType="1"/>
          </p:cNvSpPr>
          <p:nvPr/>
        </p:nvSpPr>
        <p:spPr bwMode="auto">
          <a:xfrm flipV="1">
            <a:off x="5070735" y="1100791"/>
            <a:ext cx="23042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Line 54"/>
          <p:cNvSpPr>
            <a:spLocks noChangeShapeType="1"/>
          </p:cNvSpPr>
          <p:nvPr/>
        </p:nvSpPr>
        <p:spPr bwMode="auto">
          <a:xfrm flipV="1">
            <a:off x="5061123" y="1350891"/>
            <a:ext cx="22814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Line 54"/>
          <p:cNvSpPr>
            <a:spLocks noChangeShapeType="1"/>
          </p:cNvSpPr>
          <p:nvPr/>
        </p:nvSpPr>
        <p:spPr bwMode="auto">
          <a:xfrm flipV="1">
            <a:off x="3370910" y="789360"/>
            <a:ext cx="24416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Line 54"/>
          <p:cNvSpPr>
            <a:spLocks noChangeShapeType="1"/>
          </p:cNvSpPr>
          <p:nvPr/>
        </p:nvSpPr>
        <p:spPr bwMode="auto">
          <a:xfrm flipV="1">
            <a:off x="3400631" y="1172491"/>
            <a:ext cx="21252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Text Box 61"/>
          <p:cNvSpPr txBox="1">
            <a:spLocks noChangeArrowheads="1"/>
          </p:cNvSpPr>
          <p:nvPr/>
        </p:nvSpPr>
        <p:spPr bwMode="auto">
          <a:xfrm>
            <a:off x="3592452" y="2585855"/>
            <a:ext cx="598504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JTAG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6" name="Text Box 61"/>
          <p:cNvSpPr txBox="1">
            <a:spLocks noChangeArrowheads="1"/>
          </p:cNvSpPr>
          <p:nvPr/>
        </p:nvSpPr>
        <p:spPr bwMode="auto">
          <a:xfrm>
            <a:off x="5265044" y="1279989"/>
            <a:ext cx="101574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</a:pPr>
            <a:r>
              <a:rPr lang="en-US" sz="800" dirty="0" smtClean="0"/>
              <a:t>MT41K128M16JT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" name="Rectangle 6"/>
          <p:cNvSpPr>
            <a:spLocks noChangeArrowheads="1"/>
          </p:cNvSpPr>
          <p:nvPr/>
        </p:nvSpPr>
        <p:spPr bwMode="auto">
          <a:xfrm>
            <a:off x="3639336" y="3935066"/>
            <a:ext cx="1138064" cy="4389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21" name="Text Box 13"/>
          <p:cNvSpPr txBox="1">
            <a:spLocks noChangeArrowheads="1"/>
          </p:cNvSpPr>
          <p:nvPr/>
        </p:nvSpPr>
        <p:spPr bwMode="auto">
          <a:xfrm>
            <a:off x="3694909" y="3917524"/>
            <a:ext cx="1050859" cy="30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6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de-DE" altLang="en-US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Xilinx</a:t>
            </a:r>
            <a:r>
              <a:rPr lang="de-DE" altLang="en-US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CPLD</a:t>
            </a:r>
            <a:endParaRPr lang="de-DE" alt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Text Box 61"/>
          <p:cNvSpPr txBox="1">
            <a:spLocks noChangeArrowheads="1"/>
          </p:cNvSpPr>
          <p:nvPr/>
        </p:nvSpPr>
        <p:spPr bwMode="auto">
          <a:xfrm>
            <a:off x="3883398" y="4123344"/>
            <a:ext cx="73049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</a:pPr>
            <a:r>
              <a:rPr lang="en-US" sz="900" dirty="0"/>
              <a:t>XC2C128</a:t>
            </a:r>
            <a:endParaRPr lang="de-DE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3" name="Line 54"/>
          <p:cNvSpPr>
            <a:spLocks noChangeShapeType="1"/>
          </p:cNvSpPr>
          <p:nvPr/>
        </p:nvSpPr>
        <p:spPr bwMode="auto">
          <a:xfrm flipV="1">
            <a:off x="3377399" y="4030045"/>
            <a:ext cx="26301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Text Box 61"/>
          <p:cNvSpPr txBox="1">
            <a:spLocks noChangeArrowheads="1"/>
          </p:cNvSpPr>
          <p:nvPr/>
        </p:nvSpPr>
        <p:spPr bwMode="auto">
          <a:xfrm>
            <a:off x="5961869" y="1515731"/>
            <a:ext cx="1363899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100" dirty="0" smtClean="0">
                <a:solidFill>
                  <a:schemeClr val="tx1"/>
                </a:solidFill>
                <a:latin typeface="Times New Roman" pitchFamily="18" charset="0"/>
              </a:rPr>
              <a:t>analog_chan_0..23</a:t>
            </a:r>
            <a:endParaRPr lang="de-DE" altLang="en-US" sz="11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6" name="Line 9"/>
          <p:cNvSpPr>
            <a:spLocks noChangeShapeType="1"/>
          </p:cNvSpPr>
          <p:nvPr/>
        </p:nvSpPr>
        <p:spPr bwMode="auto">
          <a:xfrm flipV="1">
            <a:off x="5753637" y="3036946"/>
            <a:ext cx="0" cy="7742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Line 9"/>
          <p:cNvSpPr>
            <a:spLocks noChangeShapeType="1"/>
          </p:cNvSpPr>
          <p:nvPr/>
        </p:nvSpPr>
        <p:spPr bwMode="auto">
          <a:xfrm flipV="1">
            <a:off x="5634576" y="3029408"/>
            <a:ext cx="0" cy="81907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Line 9"/>
          <p:cNvSpPr>
            <a:spLocks noChangeShapeType="1"/>
          </p:cNvSpPr>
          <p:nvPr/>
        </p:nvSpPr>
        <p:spPr bwMode="auto">
          <a:xfrm flipV="1">
            <a:off x="5497141" y="3036946"/>
            <a:ext cx="0" cy="87539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Line 54"/>
          <p:cNvSpPr>
            <a:spLocks noChangeShapeType="1"/>
          </p:cNvSpPr>
          <p:nvPr/>
        </p:nvSpPr>
        <p:spPr bwMode="auto">
          <a:xfrm flipV="1">
            <a:off x="3365905" y="2707648"/>
            <a:ext cx="26301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Text Box 61"/>
          <p:cNvSpPr txBox="1">
            <a:spLocks noChangeArrowheads="1"/>
          </p:cNvSpPr>
          <p:nvPr/>
        </p:nvSpPr>
        <p:spPr bwMode="auto">
          <a:xfrm>
            <a:off x="3907984" y="3562844"/>
            <a:ext cx="598504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JTAG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2" name="Line 63"/>
          <p:cNvSpPr>
            <a:spLocks noChangeShapeType="1"/>
          </p:cNvSpPr>
          <p:nvPr/>
        </p:nvSpPr>
        <p:spPr bwMode="auto">
          <a:xfrm>
            <a:off x="1554351" y="963206"/>
            <a:ext cx="0" cy="1412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Rectangle 6"/>
          <p:cNvSpPr>
            <a:spLocks noChangeArrowheads="1"/>
          </p:cNvSpPr>
          <p:nvPr/>
        </p:nvSpPr>
        <p:spPr bwMode="auto">
          <a:xfrm>
            <a:off x="1236059" y="547793"/>
            <a:ext cx="592555" cy="40372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grpSp>
        <p:nvGrpSpPr>
          <p:cNvPr id="5" name="Gruppieren 4"/>
          <p:cNvGrpSpPr/>
          <p:nvPr/>
        </p:nvGrpSpPr>
        <p:grpSpPr>
          <a:xfrm>
            <a:off x="575079" y="3568064"/>
            <a:ext cx="486718" cy="243432"/>
            <a:chOff x="587779" y="3601021"/>
            <a:chExt cx="486718" cy="243432"/>
          </a:xfrm>
        </p:grpSpPr>
        <p:sp>
          <p:nvSpPr>
            <p:cNvPr id="235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36" name="Text Box 61"/>
            <p:cNvSpPr txBox="1">
              <a:spLocks noChangeArrowheads="1"/>
            </p:cNvSpPr>
            <p:nvPr/>
          </p:nvSpPr>
          <p:spPr bwMode="auto">
            <a:xfrm>
              <a:off x="587779" y="3601021"/>
              <a:ext cx="486718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smtClean="0">
                  <a:solidFill>
                    <a:schemeClr val="tx1"/>
                  </a:solidFill>
                  <a:latin typeface="Times New Roman" pitchFamily="18" charset="0"/>
                </a:rPr>
                <a:t>JTAG</a:t>
              </a:r>
              <a:endParaRPr lang="de-DE" altLang="en-US" sz="9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237" name="Line 54"/>
          <p:cNvSpPr>
            <a:spLocks noChangeShapeType="1"/>
          </p:cNvSpPr>
          <p:nvPr/>
        </p:nvSpPr>
        <p:spPr bwMode="auto">
          <a:xfrm flipV="1">
            <a:off x="1868941" y="4333029"/>
            <a:ext cx="26301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Text Box 61"/>
          <p:cNvSpPr txBox="1">
            <a:spLocks noChangeArrowheads="1"/>
          </p:cNvSpPr>
          <p:nvPr/>
        </p:nvSpPr>
        <p:spPr bwMode="auto">
          <a:xfrm>
            <a:off x="2855362" y="4224983"/>
            <a:ext cx="527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SPI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" name="Line 9"/>
          <p:cNvSpPr>
            <a:spLocks noChangeShapeType="1"/>
          </p:cNvSpPr>
          <p:nvPr/>
        </p:nvSpPr>
        <p:spPr bwMode="auto">
          <a:xfrm flipV="1">
            <a:off x="4261224" y="3761655"/>
            <a:ext cx="0" cy="18652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Line 54"/>
          <p:cNvSpPr>
            <a:spLocks noChangeShapeType="1"/>
          </p:cNvSpPr>
          <p:nvPr/>
        </p:nvSpPr>
        <p:spPr bwMode="auto">
          <a:xfrm flipV="1">
            <a:off x="1056297" y="4013990"/>
            <a:ext cx="107216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4" name="Gruppieren 243"/>
          <p:cNvGrpSpPr/>
          <p:nvPr/>
        </p:nvGrpSpPr>
        <p:grpSpPr>
          <a:xfrm>
            <a:off x="575079" y="3882111"/>
            <a:ext cx="486718" cy="243432"/>
            <a:chOff x="587779" y="3601021"/>
            <a:chExt cx="486718" cy="243432"/>
          </a:xfrm>
        </p:grpSpPr>
        <p:sp>
          <p:nvSpPr>
            <p:cNvPr id="245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46" name="Text Box 61"/>
            <p:cNvSpPr txBox="1">
              <a:spLocks noChangeArrowheads="1"/>
            </p:cNvSpPr>
            <p:nvPr/>
          </p:nvSpPr>
          <p:spPr bwMode="auto">
            <a:xfrm>
              <a:off x="587779" y="3601021"/>
              <a:ext cx="486718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FTDI</a:t>
              </a:r>
              <a:endParaRPr lang="de-DE" altLang="en-US" sz="9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247" name="Text Box 61"/>
          <p:cNvSpPr txBox="1">
            <a:spLocks noChangeArrowheads="1"/>
          </p:cNvSpPr>
          <p:nvPr/>
        </p:nvSpPr>
        <p:spPr bwMode="auto">
          <a:xfrm>
            <a:off x="3588759" y="4205334"/>
            <a:ext cx="527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SPI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8" name="Rectangle 6"/>
          <p:cNvSpPr>
            <a:spLocks noChangeArrowheads="1"/>
          </p:cNvSpPr>
          <p:nvPr/>
        </p:nvSpPr>
        <p:spPr bwMode="auto">
          <a:xfrm>
            <a:off x="6310762" y="3301161"/>
            <a:ext cx="2271333" cy="12599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51" name="Text Box 61"/>
          <p:cNvSpPr txBox="1">
            <a:spLocks noChangeArrowheads="1"/>
          </p:cNvSpPr>
          <p:nvPr/>
        </p:nvSpPr>
        <p:spPr bwMode="auto">
          <a:xfrm>
            <a:off x="6260186" y="4204284"/>
            <a:ext cx="527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SPI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2" name="Text Box 13"/>
          <p:cNvSpPr txBox="1">
            <a:spLocks noChangeArrowheads="1"/>
          </p:cNvSpPr>
          <p:nvPr/>
        </p:nvSpPr>
        <p:spPr bwMode="auto">
          <a:xfrm>
            <a:off x="7006394" y="3333741"/>
            <a:ext cx="971129" cy="217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6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de-DE" altLang="en-US" sz="14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mDAB</a:t>
            </a:r>
            <a:endParaRPr lang="de-DE" altLang="en-US" sz="14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4" name="Gruppieren 253"/>
          <p:cNvGrpSpPr/>
          <p:nvPr/>
        </p:nvGrpSpPr>
        <p:grpSpPr>
          <a:xfrm>
            <a:off x="6614523" y="3353891"/>
            <a:ext cx="479529" cy="243432"/>
            <a:chOff x="587779" y="3601021"/>
            <a:chExt cx="486718" cy="243432"/>
          </a:xfrm>
        </p:grpSpPr>
        <p:sp>
          <p:nvSpPr>
            <p:cNvPr id="255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56" name="Text Box 61"/>
            <p:cNvSpPr txBox="1">
              <a:spLocks noChangeArrowheads="1"/>
            </p:cNvSpPr>
            <p:nvPr/>
          </p:nvSpPr>
          <p:spPr bwMode="auto">
            <a:xfrm>
              <a:off x="587779" y="3601021"/>
              <a:ext cx="486718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FL1</a:t>
              </a:r>
              <a:endParaRPr lang="de-DE" altLang="en-US" sz="9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57" name="Gruppieren 256"/>
          <p:cNvGrpSpPr/>
          <p:nvPr/>
        </p:nvGrpSpPr>
        <p:grpSpPr>
          <a:xfrm>
            <a:off x="6616354" y="3621369"/>
            <a:ext cx="479529" cy="243432"/>
            <a:chOff x="587779" y="3601021"/>
            <a:chExt cx="486718" cy="243432"/>
          </a:xfrm>
        </p:grpSpPr>
        <p:sp>
          <p:nvSpPr>
            <p:cNvPr id="258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59" name="Text Box 61"/>
            <p:cNvSpPr txBox="1">
              <a:spLocks noChangeArrowheads="1"/>
            </p:cNvSpPr>
            <p:nvPr/>
          </p:nvSpPr>
          <p:spPr bwMode="auto">
            <a:xfrm>
              <a:off x="587779" y="3601021"/>
              <a:ext cx="486718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FL2</a:t>
              </a:r>
              <a:endParaRPr lang="de-DE" altLang="en-US" sz="9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60" name="Gruppieren 259"/>
          <p:cNvGrpSpPr/>
          <p:nvPr/>
        </p:nvGrpSpPr>
        <p:grpSpPr>
          <a:xfrm>
            <a:off x="7832791" y="3363656"/>
            <a:ext cx="547605" cy="243432"/>
            <a:chOff x="553704" y="3601021"/>
            <a:chExt cx="555815" cy="243432"/>
          </a:xfrm>
        </p:grpSpPr>
        <p:sp>
          <p:nvSpPr>
            <p:cNvPr id="261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62" name="Text Box 61"/>
            <p:cNvSpPr txBox="1">
              <a:spLocks noChangeArrowheads="1"/>
            </p:cNvSpPr>
            <p:nvPr/>
          </p:nvSpPr>
          <p:spPr bwMode="auto">
            <a:xfrm>
              <a:off x="553704" y="3601021"/>
              <a:ext cx="555815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CAM1</a:t>
              </a:r>
              <a:endParaRPr lang="de-DE" altLang="en-US" sz="9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66" name="Gruppieren 265"/>
          <p:cNvGrpSpPr/>
          <p:nvPr/>
        </p:nvGrpSpPr>
        <p:grpSpPr>
          <a:xfrm>
            <a:off x="7832791" y="3614397"/>
            <a:ext cx="547605" cy="243432"/>
            <a:chOff x="553704" y="3583768"/>
            <a:chExt cx="555815" cy="243432"/>
          </a:xfrm>
        </p:grpSpPr>
        <p:sp>
          <p:nvSpPr>
            <p:cNvPr id="267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68" name="Text Box 61"/>
            <p:cNvSpPr txBox="1">
              <a:spLocks noChangeArrowheads="1"/>
            </p:cNvSpPr>
            <p:nvPr/>
          </p:nvSpPr>
          <p:spPr bwMode="auto">
            <a:xfrm>
              <a:off x="553704" y="3583768"/>
              <a:ext cx="555815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CAM2</a:t>
              </a:r>
              <a:endParaRPr lang="de-DE" altLang="en-US" sz="9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69" name="Gruppieren 268"/>
          <p:cNvGrpSpPr/>
          <p:nvPr/>
        </p:nvGrpSpPr>
        <p:grpSpPr>
          <a:xfrm>
            <a:off x="7832791" y="3906306"/>
            <a:ext cx="547605" cy="243432"/>
            <a:chOff x="553704" y="3601021"/>
            <a:chExt cx="555815" cy="243432"/>
          </a:xfrm>
        </p:grpSpPr>
        <p:sp>
          <p:nvSpPr>
            <p:cNvPr id="270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71" name="Text Box 61"/>
            <p:cNvSpPr txBox="1">
              <a:spLocks noChangeArrowheads="1"/>
            </p:cNvSpPr>
            <p:nvPr/>
          </p:nvSpPr>
          <p:spPr bwMode="auto">
            <a:xfrm>
              <a:off x="553704" y="3601021"/>
              <a:ext cx="555815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CAM3</a:t>
              </a:r>
              <a:endParaRPr lang="de-DE" altLang="en-US" sz="9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72" name="Gruppieren 271"/>
          <p:cNvGrpSpPr/>
          <p:nvPr/>
        </p:nvGrpSpPr>
        <p:grpSpPr>
          <a:xfrm>
            <a:off x="6580484" y="3925296"/>
            <a:ext cx="547605" cy="243432"/>
            <a:chOff x="553704" y="3601021"/>
            <a:chExt cx="555815" cy="243432"/>
          </a:xfrm>
        </p:grpSpPr>
        <p:sp>
          <p:nvSpPr>
            <p:cNvPr id="273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74" name="Text Box 61"/>
            <p:cNvSpPr txBox="1">
              <a:spLocks noChangeArrowheads="1"/>
            </p:cNvSpPr>
            <p:nvPr/>
          </p:nvSpPr>
          <p:spPr bwMode="auto">
            <a:xfrm>
              <a:off x="553704" y="3601021"/>
              <a:ext cx="555815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ILUM</a:t>
              </a:r>
              <a:endParaRPr lang="de-DE" altLang="en-US" sz="9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280" name="Text Box 61"/>
          <p:cNvSpPr txBox="1">
            <a:spLocks noChangeArrowheads="1"/>
          </p:cNvSpPr>
          <p:nvPr/>
        </p:nvSpPr>
        <p:spPr bwMode="auto">
          <a:xfrm>
            <a:off x="7194266" y="3610340"/>
            <a:ext cx="575264" cy="4590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err="1" smtClean="0">
                <a:solidFill>
                  <a:schemeClr val="tx1"/>
                </a:solidFill>
                <a:latin typeface="Times New Roman" pitchFamily="18" charset="0"/>
              </a:rPr>
              <a:t>Xilinx</a:t>
            </a:r>
            <a:endParaRPr lang="de-DE" altLang="en-US" sz="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CPLD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7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XC2C128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81" name="Text Box 61"/>
          <p:cNvSpPr txBox="1">
            <a:spLocks noChangeArrowheads="1"/>
          </p:cNvSpPr>
          <p:nvPr/>
        </p:nvSpPr>
        <p:spPr bwMode="auto">
          <a:xfrm>
            <a:off x="6261181" y="3463718"/>
            <a:ext cx="598504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JTAG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2" name="Line 54"/>
          <p:cNvSpPr>
            <a:spLocks noChangeShapeType="1"/>
          </p:cNvSpPr>
          <p:nvPr/>
        </p:nvSpPr>
        <p:spPr bwMode="auto">
          <a:xfrm flipV="1">
            <a:off x="6114484" y="3584611"/>
            <a:ext cx="201085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Line 28"/>
          <p:cNvSpPr>
            <a:spLocks noChangeShapeType="1"/>
          </p:cNvSpPr>
          <p:nvPr/>
        </p:nvSpPr>
        <p:spPr bwMode="auto">
          <a:xfrm>
            <a:off x="6138866" y="3455490"/>
            <a:ext cx="161141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Text Box 26"/>
          <p:cNvSpPr txBox="1">
            <a:spLocks noChangeArrowheads="1"/>
          </p:cNvSpPr>
          <p:nvPr/>
        </p:nvSpPr>
        <p:spPr bwMode="auto">
          <a:xfrm>
            <a:off x="5837250" y="3325315"/>
            <a:ext cx="3894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>
                <a:solidFill>
                  <a:schemeClr val="tx1"/>
                </a:solidFill>
                <a:latin typeface="Times New Roman" pitchFamily="18" charset="0"/>
              </a:rPr>
              <a:t>5</a:t>
            </a:r>
            <a:r>
              <a:rPr lang="de-DE" altLang="en-US" sz="1000" dirty="0" smtClean="0">
                <a:solidFill>
                  <a:schemeClr val="tx1"/>
                </a:solidFill>
                <a:latin typeface="Times New Roman" pitchFamily="18" charset="0"/>
              </a:rPr>
              <a:t>V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5" name="Text Box 61"/>
          <p:cNvSpPr txBox="1">
            <a:spLocks noChangeArrowheads="1"/>
          </p:cNvSpPr>
          <p:nvPr/>
        </p:nvSpPr>
        <p:spPr bwMode="auto">
          <a:xfrm>
            <a:off x="835339" y="4618283"/>
            <a:ext cx="1012079" cy="35402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Accelerometer</a:t>
            </a:r>
            <a:endParaRPr lang="de-DE" altLang="en-US" sz="1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ADXL355BEZ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86" name="Line 54"/>
          <p:cNvSpPr>
            <a:spLocks noChangeShapeType="1"/>
          </p:cNvSpPr>
          <p:nvPr/>
        </p:nvSpPr>
        <p:spPr bwMode="auto">
          <a:xfrm flipV="1">
            <a:off x="1868941" y="4729926"/>
            <a:ext cx="263016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Text Box 61"/>
          <p:cNvSpPr txBox="1">
            <a:spLocks noChangeArrowheads="1"/>
          </p:cNvSpPr>
          <p:nvPr/>
        </p:nvSpPr>
        <p:spPr bwMode="auto">
          <a:xfrm>
            <a:off x="2101297" y="4622414"/>
            <a:ext cx="39626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>
                <a:solidFill>
                  <a:schemeClr val="tx1"/>
                </a:solidFill>
                <a:latin typeface="Times New Roman" pitchFamily="18" charset="0"/>
              </a:rPr>
              <a:t>I2C</a:t>
            </a:r>
          </a:p>
        </p:txBody>
      </p:sp>
      <p:sp>
        <p:nvSpPr>
          <p:cNvPr id="215" name="Text Box 61"/>
          <p:cNvSpPr txBox="1">
            <a:spLocks noChangeArrowheads="1"/>
          </p:cNvSpPr>
          <p:nvPr/>
        </p:nvSpPr>
        <p:spPr bwMode="auto">
          <a:xfrm>
            <a:off x="6120882" y="4618283"/>
            <a:ext cx="698500" cy="35402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smtClean="0">
                <a:solidFill>
                  <a:schemeClr val="tx1"/>
                </a:solidFill>
                <a:latin typeface="Times New Roman" pitchFamily="18" charset="0"/>
              </a:rPr>
              <a:t>Light</a:t>
            </a:r>
            <a:endParaRPr lang="de-DE" altLang="en-US" sz="10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ISL29033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17" name="Line 54"/>
          <p:cNvSpPr>
            <a:spLocks noChangeShapeType="1"/>
          </p:cNvSpPr>
          <p:nvPr/>
        </p:nvSpPr>
        <p:spPr bwMode="auto">
          <a:xfrm flipV="1">
            <a:off x="3377398" y="4476797"/>
            <a:ext cx="320308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Text Box 61"/>
          <p:cNvSpPr txBox="1">
            <a:spLocks noChangeArrowheads="1"/>
          </p:cNvSpPr>
          <p:nvPr/>
        </p:nvSpPr>
        <p:spPr bwMode="auto">
          <a:xfrm>
            <a:off x="2855362" y="4369407"/>
            <a:ext cx="527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>
                <a:solidFill>
                  <a:schemeClr val="tx1"/>
                </a:solidFill>
                <a:latin typeface="Times New Roman" pitchFamily="18" charset="0"/>
              </a:rPr>
              <a:t>E</a:t>
            </a:r>
            <a:r>
              <a:rPr lang="de-DE" altLang="en-US" sz="800" dirty="0" smtClean="0">
                <a:solidFill>
                  <a:schemeClr val="tx1"/>
                </a:solidFill>
                <a:latin typeface="Times New Roman" pitchFamily="18" charset="0"/>
              </a:rPr>
              <a:t>thernet</a:t>
            </a:r>
            <a:endParaRPr lang="de-DE" altLang="en-US" sz="8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9" name="Text Box 61"/>
          <p:cNvSpPr txBox="1">
            <a:spLocks noChangeArrowheads="1"/>
          </p:cNvSpPr>
          <p:nvPr/>
        </p:nvSpPr>
        <p:spPr bwMode="auto">
          <a:xfrm>
            <a:off x="6561521" y="4201712"/>
            <a:ext cx="64385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KMS-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800" dirty="0" smtClean="0">
                <a:solidFill>
                  <a:srgbClr val="0070C0"/>
                </a:solidFill>
                <a:latin typeface="Times New Roman" pitchFamily="18" charset="0"/>
              </a:rPr>
              <a:t>1102</a:t>
            </a:r>
            <a:endParaRPr lang="de-DE" altLang="en-US" sz="8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20" name="Rectangle 6"/>
          <p:cNvSpPr>
            <a:spLocks noChangeArrowheads="1"/>
          </p:cNvSpPr>
          <p:nvPr/>
        </p:nvSpPr>
        <p:spPr bwMode="auto">
          <a:xfrm>
            <a:off x="6643818" y="4242947"/>
            <a:ext cx="435291" cy="262156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31" name="AutoShape 49"/>
          <p:cNvSpPr>
            <a:spLocks noChangeArrowheads="1"/>
          </p:cNvSpPr>
          <p:nvPr/>
        </p:nvSpPr>
        <p:spPr bwMode="auto">
          <a:xfrm>
            <a:off x="7264422" y="4197406"/>
            <a:ext cx="442298" cy="246172"/>
          </a:xfrm>
          <a:prstGeom prst="roundRect">
            <a:avLst>
              <a:gd name="adj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z="900"/>
          </a:p>
        </p:txBody>
      </p:sp>
      <p:sp>
        <p:nvSpPr>
          <p:cNvPr id="233" name="Text Box 61"/>
          <p:cNvSpPr txBox="1">
            <a:spLocks noChangeArrowheads="1"/>
          </p:cNvSpPr>
          <p:nvPr/>
        </p:nvSpPr>
        <p:spPr bwMode="auto">
          <a:xfrm>
            <a:off x="7169995" y="4178134"/>
            <a:ext cx="624696" cy="2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900" dirty="0">
                <a:solidFill>
                  <a:schemeClr val="tx1"/>
                </a:solidFill>
                <a:latin typeface="Times New Roman" pitchFamily="18" charset="0"/>
              </a:rPr>
              <a:t>E</a:t>
            </a:r>
            <a:r>
              <a:rPr lang="de-DE" altLang="en-US" sz="900" dirty="0" smtClean="0">
                <a:solidFill>
                  <a:schemeClr val="tx1"/>
                </a:solidFill>
                <a:latin typeface="Times New Roman" pitchFamily="18" charset="0"/>
              </a:rPr>
              <a:t>thernet</a:t>
            </a:r>
            <a:endParaRPr lang="de-DE" altLang="en-US" sz="9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0" name="Line 54"/>
          <p:cNvSpPr>
            <a:spLocks noChangeShapeType="1"/>
          </p:cNvSpPr>
          <p:nvPr/>
        </p:nvSpPr>
        <p:spPr bwMode="auto">
          <a:xfrm flipV="1">
            <a:off x="2994377" y="1557848"/>
            <a:ext cx="632173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Text Box 61"/>
          <p:cNvSpPr txBox="1">
            <a:spLocks noChangeArrowheads="1"/>
          </p:cNvSpPr>
          <p:nvPr/>
        </p:nvSpPr>
        <p:spPr bwMode="auto">
          <a:xfrm>
            <a:off x="3579752" y="1412970"/>
            <a:ext cx="44837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uart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5" name="Text Box 61"/>
          <p:cNvSpPr txBox="1">
            <a:spLocks noChangeArrowheads="1"/>
          </p:cNvSpPr>
          <p:nvPr/>
        </p:nvSpPr>
        <p:spPr bwMode="auto">
          <a:xfrm>
            <a:off x="2087054" y="3880671"/>
            <a:ext cx="44837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uart</a:t>
            </a:r>
            <a:endParaRPr lang="de-DE" alt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" name="Line 54"/>
          <p:cNvSpPr>
            <a:spLocks noChangeShapeType="1"/>
          </p:cNvSpPr>
          <p:nvPr/>
        </p:nvSpPr>
        <p:spPr bwMode="auto">
          <a:xfrm flipV="1">
            <a:off x="7070082" y="4348098"/>
            <a:ext cx="21252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AutoShape 49"/>
          <p:cNvSpPr>
            <a:spLocks noChangeArrowheads="1"/>
          </p:cNvSpPr>
          <p:nvPr/>
        </p:nvSpPr>
        <p:spPr bwMode="auto">
          <a:xfrm>
            <a:off x="600785" y="2115129"/>
            <a:ext cx="451452" cy="198064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89" name="Text Box 61"/>
          <p:cNvSpPr txBox="1">
            <a:spLocks noChangeArrowheads="1"/>
          </p:cNvSpPr>
          <p:nvPr/>
        </p:nvSpPr>
        <p:spPr bwMode="auto">
          <a:xfrm>
            <a:off x="583403" y="2088022"/>
            <a:ext cx="526337" cy="21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b="1" dirty="0" smtClean="0">
                <a:solidFill>
                  <a:schemeClr val="tx1"/>
                </a:solidFill>
                <a:latin typeface="Times New Roman" pitchFamily="18" charset="0"/>
              </a:rPr>
              <a:t>PCA2</a:t>
            </a:r>
            <a:endParaRPr lang="de-DE" altLang="en-US" sz="1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0" name="AutoShape 49"/>
          <p:cNvSpPr>
            <a:spLocks noChangeArrowheads="1"/>
          </p:cNvSpPr>
          <p:nvPr/>
        </p:nvSpPr>
        <p:spPr bwMode="auto">
          <a:xfrm>
            <a:off x="600785" y="1816644"/>
            <a:ext cx="451452" cy="198064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291" name="Text Box 61"/>
          <p:cNvSpPr txBox="1">
            <a:spLocks noChangeArrowheads="1"/>
          </p:cNvSpPr>
          <p:nvPr/>
        </p:nvSpPr>
        <p:spPr bwMode="auto">
          <a:xfrm>
            <a:off x="583403" y="1789537"/>
            <a:ext cx="526337" cy="21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>
            <a:lvl1pPr>
              <a:spcBef>
                <a:spcPct val="60000"/>
              </a:spcBef>
              <a:defRPr kumimoji="1" sz="2000">
                <a:solidFill>
                  <a:srgbClr val="003399"/>
                </a:solidFill>
                <a:latin typeface="Tahoma" pitchFamily="34" charset="0"/>
              </a:defRPr>
            </a:lvl1pPr>
            <a:lvl2pPr marL="742950" indent="-285750">
              <a:spcBef>
                <a:spcPct val="40000"/>
              </a:spcBef>
              <a:buChar char="–"/>
              <a:defRPr kumimoji="1" sz="2000">
                <a:solidFill>
                  <a:srgbClr val="3366FF"/>
                </a:solidFill>
                <a:latin typeface="Tahoma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defRPr kumimoji="1" sz="2000">
                <a:solidFill>
                  <a:srgbClr val="9933FF"/>
                </a:solidFill>
                <a:latin typeface="Tahoma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 sz="2000">
                <a:solidFill>
                  <a:srgbClr val="CC0099"/>
                </a:solidFill>
                <a:latin typeface="Tahoma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000" b="1" dirty="0" smtClean="0">
                <a:solidFill>
                  <a:schemeClr val="tx1"/>
                </a:solidFill>
                <a:latin typeface="Times New Roman" pitchFamily="18" charset="0"/>
              </a:rPr>
              <a:t>PCA1</a:t>
            </a:r>
            <a:endParaRPr lang="de-DE" altLang="en-US" sz="10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296" name="Gruppieren 295"/>
          <p:cNvGrpSpPr/>
          <p:nvPr/>
        </p:nvGrpSpPr>
        <p:grpSpPr>
          <a:xfrm>
            <a:off x="2519877" y="1428301"/>
            <a:ext cx="486718" cy="243432"/>
            <a:chOff x="587779" y="3601021"/>
            <a:chExt cx="486718" cy="243432"/>
          </a:xfrm>
        </p:grpSpPr>
        <p:sp>
          <p:nvSpPr>
            <p:cNvPr id="297" name="AutoShape 49"/>
            <p:cNvSpPr>
              <a:spLocks noChangeArrowheads="1"/>
            </p:cNvSpPr>
            <p:nvPr/>
          </p:nvSpPr>
          <p:spPr bwMode="auto">
            <a:xfrm>
              <a:off x="610875" y="3624542"/>
              <a:ext cx="448929" cy="196391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endParaRPr lang="en-US" altLang="en-US" sz="900"/>
            </a:p>
          </p:txBody>
        </p:sp>
        <p:sp>
          <p:nvSpPr>
            <p:cNvPr id="298" name="Text Box 61"/>
            <p:cNvSpPr txBox="1">
              <a:spLocks noChangeArrowheads="1"/>
            </p:cNvSpPr>
            <p:nvPr/>
          </p:nvSpPr>
          <p:spPr bwMode="auto">
            <a:xfrm>
              <a:off x="587779" y="3601021"/>
              <a:ext cx="486718" cy="243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anchor="ctr"/>
            <a:lstStyle>
              <a:lvl1pPr>
                <a:spcBef>
                  <a:spcPct val="60000"/>
                </a:spcBef>
                <a:defRPr kumimoji="1" sz="2000">
                  <a:solidFill>
                    <a:srgbClr val="003399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40000"/>
                </a:spcBef>
                <a:buChar char="–"/>
                <a:defRPr kumimoji="1" sz="2000">
                  <a:solidFill>
                    <a:srgbClr val="3366FF"/>
                  </a:solidFill>
                  <a:latin typeface="Tahoma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defRPr kumimoji="1" sz="2000">
                  <a:solidFill>
                    <a:srgbClr val="9933FF"/>
                  </a:solidFill>
                  <a:latin typeface="Tahoma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 sz="2000">
                  <a:solidFill>
                    <a:srgbClr val="CC0099"/>
                  </a:solidFill>
                  <a:latin typeface="Tahoma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FTDI</a:t>
              </a:r>
              <a:endParaRPr lang="de-DE" altLang="en-US" sz="9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02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DOM">
  <a:themeElements>
    <a:clrScheme name="DES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FDF"/>
      </a:accent1>
      <a:accent2>
        <a:srgbClr val="FF9E1B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Bildschirmpräsentation (16:9)</PresentationFormat>
  <Paragraphs>101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mDOM</vt:lpstr>
      <vt:lpstr>mDOM Mainboard Blockdiagram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mDOM Electronics Options</dc:title>
  <dc:creator>Sulanke, Karl-Heinz</dc:creator>
  <cp:lastModifiedBy>Sulanke, Karl-Heinz</cp:lastModifiedBy>
  <cp:revision>119</cp:revision>
  <dcterms:modified xsi:type="dcterms:W3CDTF">2020-08-11T06:38:27Z</dcterms:modified>
</cp:coreProperties>
</file>