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1"/>
  </p:sldMasterIdLst>
  <p:notesMasterIdLst>
    <p:notesMasterId r:id="rId49"/>
  </p:notesMasterIdLst>
  <p:sldIdLst>
    <p:sldId id="256" r:id="rId2"/>
    <p:sldId id="369" r:id="rId3"/>
    <p:sldId id="451" r:id="rId4"/>
    <p:sldId id="438" r:id="rId5"/>
    <p:sldId id="436" r:id="rId6"/>
    <p:sldId id="459" r:id="rId7"/>
    <p:sldId id="410" r:id="rId8"/>
    <p:sldId id="450" r:id="rId9"/>
    <p:sldId id="411" r:id="rId10"/>
    <p:sldId id="412" r:id="rId11"/>
    <p:sldId id="414" r:id="rId12"/>
    <p:sldId id="415" r:id="rId13"/>
    <p:sldId id="416" r:id="rId14"/>
    <p:sldId id="417" r:id="rId15"/>
    <p:sldId id="418" r:id="rId16"/>
    <p:sldId id="420" r:id="rId17"/>
    <p:sldId id="421" r:id="rId18"/>
    <p:sldId id="422" r:id="rId19"/>
    <p:sldId id="435" r:id="rId20"/>
    <p:sldId id="423" r:id="rId21"/>
    <p:sldId id="424" r:id="rId22"/>
    <p:sldId id="425" r:id="rId23"/>
    <p:sldId id="426" r:id="rId24"/>
    <p:sldId id="452" r:id="rId25"/>
    <p:sldId id="429" r:id="rId26"/>
    <p:sldId id="430" r:id="rId27"/>
    <p:sldId id="460" r:id="rId28"/>
    <p:sldId id="431" r:id="rId29"/>
    <p:sldId id="432" r:id="rId30"/>
    <p:sldId id="454" r:id="rId31"/>
    <p:sldId id="455" r:id="rId32"/>
    <p:sldId id="456" r:id="rId33"/>
    <p:sldId id="457" r:id="rId34"/>
    <p:sldId id="433" r:id="rId35"/>
    <p:sldId id="370" r:id="rId36"/>
    <p:sldId id="458" r:id="rId37"/>
    <p:sldId id="449" r:id="rId38"/>
    <p:sldId id="439" r:id="rId39"/>
    <p:sldId id="440" r:id="rId40"/>
    <p:sldId id="441" r:id="rId41"/>
    <p:sldId id="442" r:id="rId42"/>
    <p:sldId id="443" r:id="rId43"/>
    <p:sldId id="444" r:id="rId44"/>
    <p:sldId id="445" r:id="rId45"/>
    <p:sldId id="446" r:id="rId46"/>
    <p:sldId id="447" r:id="rId47"/>
    <p:sldId id="448" r:id="rId4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D328E2D-86B7-4F02-9C46-FDA03F93F72B}">
  <a:tblStyle styleId="{BD328E2D-86B7-4F02-9C46-FDA03F93F7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56" autoAdjust="0"/>
  </p:normalViewPr>
  <p:slideViewPr>
    <p:cSldViewPr snapToGrid="0">
      <p:cViewPr varScale="1">
        <p:scale>
          <a:sx n="137" d="100"/>
          <a:sy n="137" d="100"/>
        </p:scale>
        <p:origin x="-78" y="-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-32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77115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269719" y="1453727"/>
            <a:ext cx="4800900" cy="9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269719" y="2628953"/>
            <a:ext cx="48009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200"/>
              <a:buNone/>
              <a:defRPr sz="1200" i="0" u="none" strike="noStrike" cap="none">
                <a:solidFill>
                  <a:srgbClr val="008E96"/>
                </a:solidFill>
              </a:defRPr>
            </a:lvl1pPr>
            <a:lvl2pPr marL="914400" marR="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200"/>
              <a:buNone/>
              <a:defRPr sz="1200" i="0" u="none" strike="noStrike" cap="none">
                <a:solidFill>
                  <a:srgbClr val="008E96"/>
                </a:solidFill>
              </a:defRPr>
            </a:lvl2pPr>
            <a:lvl3pPr marL="1371600" marR="0" lvl="2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200"/>
              <a:buNone/>
              <a:defRPr sz="1200" i="0" u="none" strike="noStrike" cap="none">
                <a:solidFill>
                  <a:srgbClr val="008E96"/>
                </a:solidFill>
              </a:defRPr>
            </a:lvl3pPr>
            <a:lvl4pPr marL="1828800" marR="0" lvl="3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200"/>
              <a:buNone/>
              <a:defRPr sz="1200" i="0" u="none" strike="noStrike" cap="none">
                <a:solidFill>
                  <a:srgbClr val="008E96"/>
                </a:solidFill>
              </a:defRPr>
            </a:lvl4pPr>
            <a:lvl5pPr marL="2286000" marR="0" lvl="4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200"/>
              <a:buNone/>
              <a:defRPr sz="1200" i="0" u="none" strike="noStrike" cap="none">
                <a:solidFill>
                  <a:srgbClr val="008E96"/>
                </a:solidFill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9pPr>
          </a:lstStyle>
          <a:p>
            <a:endParaRPr/>
          </a:p>
        </p:txBody>
      </p:sp>
      <p:sp>
        <p:nvSpPr>
          <p:cNvPr id="15" name="Shape 15" descr="mDOM_closed.jpg"/>
          <p:cNvSpPr/>
          <p:nvPr/>
        </p:nvSpPr>
        <p:spPr>
          <a:xfrm>
            <a:off x="6410057" y="2055056"/>
            <a:ext cx="2419559" cy="2721876"/>
          </a:xfrm>
          <a:custGeom>
            <a:avLst/>
            <a:gdLst/>
            <a:ahLst/>
            <a:cxnLst/>
            <a:rect l="0" t="0" r="0" b="0"/>
            <a:pathLst>
              <a:path w="21490" h="21530" extrusionOk="0">
                <a:moveTo>
                  <a:pt x="10775" y="0"/>
                </a:moveTo>
                <a:cubicBezTo>
                  <a:pt x="9032" y="0"/>
                  <a:pt x="7430" y="339"/>
                  <a:pt x="5850" y="1043"/>
                </a:cubicBezTo>
                <a:cubicBezTo>
                  <a:pt x="3607" y="2042"/>
                  <a:pt x="1738" y="3849"/>
                  <a:pt x="807" y="5922"/>
                </a:cubicBezTo>
                <a:cubicBezTo>
                  <a:pt x="448" y="6720"/>
                  <a:pt x="92" y="8004"/>
                  <a:pt x="14" y="8786"/>
                </a:cubicBezTo>
                <a:cubicBezTo>
                  <a:pt x="4" y="8882"/>
                  <a:pt x="0" y="9027"/>
                  <a:pt x="0" y="9208"/>
                </a:cubicBezTo>
                <a:cubicBezTo>
                  <a:pt x="2" y="10478"/>
                  <a:pt x="227" y="13537"/>
                  <a:pt x="381" y="14126"/>
                </a:cubicBezTo>
                <a:cubicBezTo>
                  <a:pt x="832" y="15850"/>
                  <a:pt x="1784" y="17452"/>
                  <a:pt x="3101" y="18701"/>
                </a:cubicBezTo>
                <a:cubicBezTo>
                  <a:pt x="4481" y="20008"/>
                  <a:pt x="6917" y="21135"/>
                  <a:pt x="9034" y="21446"/>
                </a:cubicBezTo>
                <a:cubicBezTo>
                  <a:pt x="10085" y="21600"/>
                  <a:pt x="12197" y="21535"/>
                  <a:pt x="13173" y="21319"/>
                </a:cubicBezTo>
                <a:cubicBezTo>
                  <a:pt x="16452" y="20593"/>
                  <a:pt x="19006" y="18723"/>
                  <a:pt x="20339" y="16074"/>
                </a:cubicBezTo>
                <a:cubicBezTo>
                  <a:pt x="20860" y="15037"/>
                  <a:pt x="20897" y="14936"/>
                  <a:pt x="21115" y="13937"/>
                </a:cubicBezTo>
                <a:cubicBezTo>
                  <a:pt x="21461" y="12348"/>
                  <a:pt x="21600" y="9441"/>
                  <a:pt x="21395" y="8101"/>
                </a:cubicBezTo>
                <a:cubicBezTo>
                  <a:pt x="21267" y="7265"/>
                  <a:pt x="20746" y="5862"/>
                  <a:pt x="20270" y="5075"/>
                </a:cubicBezTo>
                <a:cubicBezTo>
                  <a:pt x="18354" y="1908"/>
                  <a:pt x="14784" y="0"/>
                  <a:pt x="10775" y="0"/>
                </a:cubicBezTo>
                <a:close/>
              </a:path>
            </a:pathLst>
          </a:custGeom>
          <a:noFill/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679387" y="5369991"/>
            <a:ext cx="1944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AutoShape 2" descr="ICUpgrade_Horizontal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75057000" cy="2014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9" y="244354"/>
            <a:ext cx="2491740" cy="66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More spac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440624" y="208722"/>
            <a:ext cx="58428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69719" y="837624"/>
            <a:ext cx="8604300" cy="3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440624" y="208722"/>
            <a:ext cx="58428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9719" y="837624"/>
            <a:ext cx="8604300" cy="3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None/>
              <a:defRPr sz="1400" i="0" u="none" strike="noStrike" cap="none">
                <a:solidFill>
                  <a:srgbClr val="58585A"/>
                </a:solidFill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Char char="•"/>
              <a:defRPr sz="1300" i="0" u="none" strike="noStrike" cap="none">
                <a:solidFill>
                  <a:srgbClr val="58585A"/>
                </a:solidFill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Char char="-"/>
              <a:defRPr sz="1200" i="0" u="none" strike="noStrike" cap="none">
                <a:solidFill>
                  <a:srgbClr val="58585A"/>
                </a:solidFill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Char char="-"/>
              <a:defRPr sz="1200" i="0" u="none" strike="noStrike" cap="none">
                <a:solidFill>
                  <a:srgbClr val="58585A"/>
                </a:solidFill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Char char="-"/>
              <a:defRPr sz="1200" i="0" u="none" strike="noStrike" cap="none">
                <a:solidFill>
                  <a:srgbClr val="58585A"/>
                </a:solidFill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679387" y="4782614"/>
            <a:ext cx="1944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269719" y="4944614"/>
            <a:ext cx="6311400" cy="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A"/>
              </a:buClr>
              <a:buSzPts val="900"/>
              <a:buFont typeface="Verdana"/>
              <a:buNone/>
            </a:pPr>
            <a:r>
              <a:rPr lang="de-DE" sz="800" dirty="0" smtClean="0"/>
              <a:t>Front End Design </a:t>
            </a:r>
            <a:r>
              <a:rPr lang="de-DE" sz="800" dirty="0" err="1" smtClean="0"/>
              <a:t>for</a:t>
            </a:r>
            <a:r>
              <a:rPr lang="de-DE" sz="800" dirty="0" smtClean="0"/>
              <a:t> </a:t>
            </a:r>
            <a:r>
              <a:rPr lang="de-DE" sz="800" dirty="0" err="1" smtClean="0"/>
              <a:t>the</a:t>
            </a:r>
            <a:r>
              <a:rPr lang="de-DE" sz="800" dirty="0" smtClean="0"/>
              <a:t> </a:t>
            </a:r>
            <a:r>
              <a:rPr lang="de-DE" sz="800" dirty="0" err="1" smtClean="0"/>
              <a:t>mDOM</a:t>
            </a:r>
            <a:r>
              <a:rPr lang="de-DE" sz="800" dirty="0" smtClean="0"/>
              <a:t> </a:t>
            </a:r>
            <a:r>
              <a:rPr lang="de-DE" sz="800" dirty="0" err="1" smtClean="0"/>
              <a:t>Mainbord</a:t>
            </a:r>
            <a:r>
              <a:rPr lang="de-DE" sz="800" dirty="0" smtClean="0"/>
              <a:t>, April</a:t>
            </a:r>
            <a:r>
              <a:rPr lang="en-GB" sz="800" baseline="0" dirty="0" smtClean="0">
                <a:solidFill>
                  <a:srgbClr val="58585A"/>
                </a:solidFill>
              </a:rPr>
              <a:t> </a:t>
            </a:r>
            <a:r>
              <a:rPr lang="en-GB" sz="800" baseline="0" dirty="0" smtClean="0">
                <a:solidFill>
                  <a:srgbClr val="58585A"/>
                </a:solidFill>
              </a:rPr>
              <a:t>2020</a:t>
            </a:r>
            <a:r>
              <a:rPr lang="en-GB" sz="800" dirty="0" smtClean="0">
                <a:solidFill>
                  <a:srgbClr val="58585A"/>
                </a:solidFill>
              </a:rPr>
              <a:t>, </a:t>
            </a:r>
            <a:r>
              <a:rPr lang="en-GB" sz="800" i="0" u="none" strike="noStrike" cap="none" dirty="0" err="1" smtClean="0">
                <a:solidFill>
                  <a:srgbClr val="58585A"/>
                </a:solidFill>
              </a:rPr>
              <a:t>Kalle</a:t>
            </a:r>
            <a:r>
              <a:rPr lang="en-GB" sz="800" i="0" u="none" strike="noStrike" cap="none" dirty="0" smtClean="0">
                <a:solidFill>
                  <a:srgbClr val="58585A"/>
                </a:solidFill>
              </a:rPr>
              <a:t> Sulanke, DESY</a:t>
            </a:r>
            <a:endParaRPr sz="800" dirty="0"/>
          </a:p>
        </p:txBody>
      </p:sp>
      <p:sp>
        <p:nvSpPr>
          <p:cNvPr id="11" name="Shape 11" descr="mDOM_closed.jpg"/>
          <p:cNvSpPr/>
          <p:nvPr/>
        </p:nvSpPr>
        <p:spPr>
          <a:xfrm>
            <a:off x="276220" y="67159"/>
            <a:ext cx="494237" cy="555958"/>
          </a:xfrm>
          <a:custGeom>
            <a:avLst/>
            <a:gdLst/>
            <a:ahLst/>
            <a:cxnLst/>
            <a:rect l="0" t="0" r="0" b="0"/>
            <a:pathLst>
              <a:path w="21428" h="21530" extrusionOk="0">
                <a:moveTo>
                  <a:pt x="10744" y="0"/>
                </a:moveTo>
                <a:cubicBezTo>
                  <a:pt x="9006" y="0"/>
                  <a:pt x="7410" y="339"/>
                  <a:pt x="5834" y="1043"/>
                </a:cubicBezTo>
                <a:cubicBezTo>
                  <a:pt x="3598" y="2042"/>
                  <a:pt x="1736" y="3847"/>
                  <a:pt x="807" y="5919"/>
                </a:cubicBezTo>
                <a:cubicBezTo>
                  <a:pt x="450" y="6718"/>
                  <a:pt x="92" y="8002"/>
                  <a:pt x="14" y="8784"/>
                </a:cubicBezTo>
                <a:cubicBezTo>
                  <a:pt x="-63" y="9550"/>
                  <a:pt x="206" y="13453"/>
                  <a:pt x="382" y="14126"/>
                </a:cubicBezTo>
                <a:cubicBezTo>
                  <a:pt x="831" y="15851"/>
                  <a:pt x="1778" y="17454"/>
                  <a:pt x="3092" y="18702"/>
                </a:cubicBezTo>
                <a:cubicBezTo>
                  <a:pt x="4467" y="20010"/>
                  <a:pt x="6898" y="21135"/>
                  <a:pt x="9008" y="21446"/>
                </a:cubicBezTo>
                <a:cubicBezTo>
                  <a:pt x="10056" y="21600"/>
                  <a:pt x="12158" y="21535"/>
                  <a:pt x="13131" y="21319"/>
                </a:cubicBezTo>
                <a:cubicBezTo>
                  <a:pt x="16401" y="20593"/>
                  <a:pt x="18952" y="18724"/>
                  <a:pt x="20281" y="16074"/>
                </a:cubicBezTo>
                <a:cubicBezTo>
                  <a:pt x="20801" y="15037"/>
                  <a:pt x="20838" y="14935"/>
                  <a:pt x="21055" y="13936"/>
                </a:cubicBezTo>
                <a:cubicBezTo>
                  <a:pt x="21400" y="12346"/>
                  <a:pt x="21537" y="9444"/>
                  <a:pt x="21332" y="8103"/>
                </a:cubicBezTo>
                <a:cubicBezTo>
                  <a:pt x="21205" y="7267"/>
                  <a:pt x="20684" y="5864"/>
                  <a:pt x="20210" y="5078"/>
                </a:cubicBezTo>
                <a:cubicBezTo>
                  <a:pt x="18300" y="1911"/>
                  <a:pt x="14742" y="0"/>
                  <a:pt x="10744" y="0"/>
                </a:cubicBezTo>
                <a:close/>
              </a:path>
            </a:pathLst>
          </a:custGeom>
          <a:noFill/>
          <a:ln>
            <a:noFill/>
          </a:ln>
        </p:spPr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66" y="209739"/>
            <a:ext cx="1618358" cy="43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335931" y="1281218"/>
            <a:ext cx="6517533" cy="8848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de-DE" dirty="0" smtClean="0"/>
              <a:t>Front End Design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mDOM</a:t>
            </a:r>
            <a:r>
              <a:rPr lang="de-DE" dirty="0" smtClean="0"/>
              <a:t> </a:t>
            </a:r>
            <a:r>
              <a:rPr lang="de-DE" dirty="0" err="1" smtClean="0"/>
              <a:t>Mainbord</a:t>
            </a:r>
            <a:endParaRPr sz="1600" dirty="0"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687189" y="2533789"/>
            <a:ext cx="4800900" cy="7587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Kalle Sulanke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April </a:t>
            </a:r>
            <a:r>
              <a:rPr lang="en-GB" dirty="0" smtClean="0"/>
              <a:t>2020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Channel #3, 2mV input</a:t>
            </a:r>
            <a:endParaRPr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09" y="680891"/>
            <a:ext cx="3751404" cy="20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52" y="2992256"/>
            <a:ext cx="3234757" cy="179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:\zn\Projects\IceCube2\mDOT\measured\DC_cpld_modified\tek0001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52" y="814527"/>
            <a:ext cx="3182029" cy="190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>
            <a:off x="2603488" y="3498273"/>
            <a:ext cx="0" cy="1057514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476437" y="3720344"/>
            <a:ext cx="25519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/>
              <a:t>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464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Channel #3, 7mV input</a:t>
            </a:r>
            <a:endParaRPr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68" y="767433"/>
            <a:ext cx="3731473" cy="206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47" y="2895031"/>
            <a:ext cx="3486250" cy="188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:\zn\Projects\IceCube2\mDOT\measured\DC_cpld_modified\7m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46" y="895350"/>
            <a:ext cx="2993282" cy="17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>
            <a:off x="2859787" y="3391711"/>
            <a:ext cx="0" cy="1131651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691174" y="3687919"/>
            <a:ext cx="32573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25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110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Channel #3, 200mV input</a:t>
            </a:r>
            <a:endParaRPr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38" y="706909"/>
            <a:ext cx="4034446" cy="220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73" y="3087397"/>
            <a:ext cx="3112340" cy="16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:\zn\Projects\IceCube2\mDOT\measured\DC_cpld_modified\200m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7" y="817122"/>
            <a:ext cx="3264171" cy="195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>
            <a:off x="2866468" y="3394274"/>
            <a:ext cx="0" cy="1171241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671915" y="3794137"/>
            <a:ext cx="39626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430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7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Channel #3, 4mV PMT signal</a:t>
            </a:r>
            <a:r>
              <a:rPr lang="en-GB" dirty="0"/>
              <a:t>, HV = 567V</a:t>
            </a:r>
            <a:endParaRPr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13" y="637680"/>
            <a:ext cx="3842802" cy="208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1" y="2719198"/>
            <a:ext cx="3763389" cy="207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:\zn\Projects\IceCube2\mDOT\measured\DC_cpld_modified\small_PMT_sign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97" y="772133"/>
            <a:ext cx="3096639" cy="18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204541" y="1969306"/>
            <a:ext cx="91563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err="1"/>
              <a:t>t</a:t>
            </a:r>
            <a:r>
              <a:rPr lang="de-DE" sz="1000" dirty="0" err="1" smtClean="0"/>
              <a:t>ypical</a:t>
            </a:r>
            <a:r>
              <a:rPr lang="de-DE" sz="1000" dirty="0" smtClean="0"/>
              <a:t> </a:t>
            </a:r>
            <a:r>
              <a:rPr lang="de-DE" sz="1000" dirty="0" err="1" smtClean="0"/>
              <a:t>signal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912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Channel #3, 200mV PMT signal, HV = 846V</a:t>
            </a:r>
            <a:endParaRPr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37" y="621659"/>
            <a:ext cx="3750028" cy="208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52" y="2710775"/>
            <a:ext cx="3568327" cy="19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:\zn\Projects\IceCube2\mDOT\measured\DC_cpld_modified\big_PMT_sign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31904"/>
            <a:ext cx="3142400" cy="18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204540" y="1914785"/>
            <a:ext cx="91563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err="1"/>
              <a:t>t</a:t>
            </a:r>
            <a:r>
              <a:rPr lang="de-DE" sz="1000" dirty="0" err="1" smtClean="0"/>
              <a:t>ypical</a:t>
            </a:r>
            <a:r>
              <a:rPr lang="de-DE" sz="1000" dirty="0" smtClean="0"/>
              <a:t> </a:t>
            </a:r>
            <a:r>
              <a:rPr lang="de-DE" sz="1000" dirty="0" err="1" smtClean="0"/>
              <a:t>signal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190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 dirty="0" smtClean="0"/>
              <a:t>Channel #0,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Piggy</a:t>
            </a:r>
            <a:r>
              <a:rPr lang="de-DE" dirty="0" err="1"/>
              <a:t>b</a:t>
            </a:r>
            <a:r>
              <a:rPr lang="de-DE" dirty="0" err="1" smtClean="0"/>
              <a:t>ack</a:t>
            </a:r>
            <a:r>
              <a:rPr lang="de-DE" dirty="0" smtClean="0"/>
              <a:t> Module</a:t>
            </a:r>
            <a:endParaRPr lang="de-DE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93313" y="734928"/>
            <a:ext cx="7668713" cy="5166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PCB design </a:t>
            </a:r>
            <a:r>
              <a:rPr lang="de-DE" dirty="0" err="1" smtClean="0"/>
              <a:t>by</a:t>
            </a:r>
            <a:r>
              <a:rPr lang="de-DE" dirty="0" smtClean="0"/>
              <a:t> Carola Rueger, </a:t>
            </a:r>
            <a:r>
              <a:rPr lang="de-DE" dirty="0" err="1" smtClean="0"/>
              <a:t>assembled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Mandy </a:t>
            </a:r>
            <a:r>
              <a:rPr lang="de-DE" dirty="0" smtClean="0"/>
              <a:t>Hemp (DESY </a:t>
            </a:r>
            <a:r>
              <a:rPr lang="de-DE" dirty="0" err="1" smtClean="0"/>
              <a:t>workshop</a:t>
            </a:r>
            <a:r>
              <a:rPr lang="de-DE" dirty="0" smtClean="0"/>
              <a:t>)</a:t>
            </a:r>
            <a:endParaRPr lang="de-DE" dirty="0" smtClean="0"/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endParaRPr lang="de-DE" dirty="0" smtClean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32" y="1653702"/>
            <a:ext cx="3917156" cy="298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ige Legende 5"/>
          <p:cNvSpPr/>
          <p:nvPr/>
        </p:nvSpPr>
        <p:spPr>
          <a:xfrm>
            <a:off x="1997414" y="1325440"/>
            <a:ext cx="1219978" cy="306324"/>
          </a:xfrm>
          <a:prstGeom prst="wedgeRectCallout">
            <a:avLst>
              <a:gd name="adj1" fmla="val -16503"/>
              <a:gd name="adj2" fmla="val 13871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Current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meas</a:t>
            </a:r>
            <a:r>
              <a:rPr lang="de-DE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9" y="1123453"/>
            <a:ext cx="7954267" cy="33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191" y="267088"/>
            <a:ext cx="5842800" cy="432300"/>
          </a:xfrm>
        </p:spPr>
        <p:txBody>
          <a:bodyPr/>
          <a:lstStyle/>
          <a:p>
            <a:pPr algn="l"/>
            <a:r>
              <a:rPr lang="de-DE" dirty="0" smtClean="0"/>
              <a:t>DC-</a:t>
            </a:r>
            <a:r>
              <a:rPr lang="de-DE" dirty="0" err="1" smtClean="0"/>
              <a:t>coupled</a:t>
            </a:r>
            <a:r>
              <a:rPr lang="de-DE" dirty="0" smtClean="0"/>
              <a:t> </a:t>
            </a:r>
            <a:r>
              <a:rPr lang="de-DE" dirty="0"/>
              <a:t>C</a:t>
            </a:r>
            <a:r>
              <a:rPr lang="de-DE" dirty="0" smtClean="0"/>
              <a:t>hannel #0,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Schematic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  <p:sp>
        <p:nvSpPr>
          <p:cNvPr id="5" name="Rechteckige Legende 4"/>
          <p:cNvSpPr/>
          <p:nvPr/>
        </p:nvSpPr>
        <p:spPr>
          <a:xfrm>
            <a:off x="1199171" y="3416127"/>
            <a:ext cx="648511" cy="306324"/>
          </a:xfrm>
          <a:prstGeom prst="wedgeRectCallout">
            <a:avLst>
              <a:gd name="adj1" fmla="val 119475"/>
              <a:gd name="adj2" fmla="val -63129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g</a:t>
            </a:r>
            <a:r>
              <a:rPr lang="de-DE" sz="1200" dirty="0" smtClean="0">
                <a:solidFill>
                  <a:schemeClr val="tx1"/>
                </a:solidFill>
              </a:rPr>
              <a:t>ain_1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2697804" y="3402200"/>
            <a:ext cx="920885" cy="306324"/>
          </a:xfrm>
          <a:prstGeom prst="wedgeRectCallout">
            <a:avLst>
              <a:gd name="adj1" fmla="val -79812"/>
              <a:gd name="adj2" fmla="val 3222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overshoot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3348509" y="2241660"/>
            <a:ext cx="669175" cy="306324"/>
          </a:xfrm>
          <a:prstGeom prst="wedgeRectCallout">
            <a:avLst>
              <a:gd name="adj1" fmla="val -26698"/>
              <a:gd name="adj2" fmla="val 96373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</a:rPr>
              <a:t>shape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4619072" y="3569289"/>
            <a:ext cx="648511" cy="306324"/>
          </a:xfrm>
          <a:prstGeom prst="wedgeRectCallout">
            <a:avLst>
              <a:gd name="adj1" fmla="val -34388"/>
              <a:gd name="adj2" fmla="val -147091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gain_2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13478" y="3970109"/>
            <a:ext cx="15569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/>
              <a:t>t</a:t>
            </a:r>
            <a:r>
              <a:rPr lang="de-DE" sz="1200" dirty="0" err="1" smtClean="0"/>
              <a:t>ransimpedance</a:t>
            </a:r>
            <a:r>
              <a:rPr lang="de-DE" sz="1200" dirty="0" smtClean="0"/>
              <a:t> </a:t>
            </a:r>
            <a:r>
              <a:rPr lang="de-DE" sz="1200" dirty="0" err="1"/>
              <a:t>a</a:t>
            </a:r>
            <a:r>
              <a:rPr lang="de-DE" sz="1200" dirty="0" err="1" smtClean="0"/>
              <a:t>mpl</a:t>
            </a:r>
            <a:r>
              <a:rPr lang="de-DE" sz="1200" dirty="0" smtClean="0"/>
              <a:t>.</a:t>
            </a:r>
            <a:endParaRPr lang="en-US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5380757" y="4062441"/>
            <a:ext cx="155699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s</a:t>
            </a:r>
            <a:r>
              <a:rPr lang="de-DE" sz="1200" dirty="0" smtClean="0"/>
              <a:t>ingle-</a:t>
            </a:r>
            <a:r>
              <a:rPr lang="de-DE" sz="1200" dirty="0" err="1" smtClean="0"/>
              <a:t>ended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diff.</a:t>
            </a:r>
            <a:endParaRPr lang="en-US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2562629" y="924536"/>
            <a:ext cx="14332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Comparator</a:t>
            </a:r>
            <a:endParaRPr lang="de-DE" sz="12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6385219" y="3703004"/>
            <a:ext cx="909207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700" dirty="0" err="1"/>
              <a:t>o</a:t>
            </a:r>
            <a:r>
              <a:rPr lang="de-DE" sz="700" dirty="0" err="1" smtClean="0"/>
              <a:t>r</a:t>
            </a:r>
            <a:r>
              <a:rPr lang="de-DE" sz="700" dirty="0" smtClean="0"/>
              <a:t> ADA4940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8644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191" y="267088"/>
            <a:ext cx="5842800" cy="432300"/>
          </a:xfrm>
        </p:spPr>
        <p:txBody>
          <a:bodyPr/>
          <a:lstStyle/>
          <a:p>
            <a:pPr algn="l"/>
            <a:r>
              <a:rPr lang="de-DE" dirty="0" err="1" smtClean="0"/>
              <a:t>LTSpice</a:t>
            </a:r>
            <a:r>
              <a:rPr lang="de-DE" dirty="0" smtClean="0"/>
              <a:t> </a:t>
            </a:r>
            <a:r>
              <a:rPr lang="de-DE" dirty="0" err="1" smtClean="0"/>
              <a:t>Schematic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17</a:t>
            </a:fld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8" y="781969"/>
            <a:ext cx="7877082" cy="381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1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55" y="926717"/>
            <a:ext cx="5594560" cy="380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191" y="267088"/>
            <a:ext cx="5842800" cy="432300"/>
          </a:xfrm>
        </p:spPr>
        <p:txBody>
          <a:bodyPr/>
          <a:lstStyle/>
          <a:p>
            <a:pPr algn="l"/>
            <a:r>
              <a:rPr lang="de-DE" dirty="0" smtClean="0"/>
              <a:t>SPE </a:t>
            </a:r>
            <a:r>
              <a:rPr lang="de-DE" dirty="0" smtClean="0"/>
              <a:t>Signal, </a:t>
            </a:r>
            <a:r>
              <a:rPr lang="de-DE" dirty="0" err="1" smtClean="0"/>
              <a:t>LTSpice</a:t>
            </a:r>
            <a:r>
              <a:rPr lang="de-DE" dirty="0" smtClean="0"/>
              <a:t> Simulation </a:t>
            </a:r>
            <a:r>
              <a:rPr lang="de-DE" dirty="0" err="1" smtClean="0"/>
              <a:t>Results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18</a:t>
            </a:fld>
            <a:endParaRPr lang="en-GB"/>
          </a:p>
        </p:txBody>
      </p:sp>
      <p:sp>
        <p:nvSpPr>
          <p:cNvPr id="12" name="Textfeld 11"/>
          <p:cNvSpPr txBox="1"/>
          <p:nvPr/>
        </p:nvSpPr>
        <p:spPr>
          <a:xfrm>
            <a:off x="1428792" y="1292313"/>
            <a:ext cx="48859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PMT</a:t>
            </a:r>
            <a:endParaRPr lang="en-US" sz="1000" dirty="0"/>
          </a:p>
        </p:txBody>
      </p:sp>
      <p:sp>
        <p:nvSpPr>
          <p:cNvPr id="13" name="Textfeld 12"/>
          <p:cNvSpPr txBox="1"/>
          <p:nvPr/>
        </p:nvSpPr>
        <p:spPr>
          <a:xfrm>
            <a:off x="1428792" y="2175743"/>
            <a:ext cx="97718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Preamp_out</a:t>
            </a:r>
            <a:endParaRPr lang="en-US" sz="1000" dirty="0"/>
          </a:p>
        </p:txBody>
      </p:sp>
      <p:sp>
        <p:nvSpPr>
          <p:cNvPr id="14" name="Textfeld 13"/>
          <p:cNvSpPr txBox="1"/>
          <p:nvPr/>
        </p:nvSpPr>
        <p:spPr>
          <a:xfrm>
            <a:off x="1428791" y="3147053"/>
            <a:ext cx="86693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Discr_out</a:t>
            </a:r>
            <a:endParaRPr lang="en-US" sz="1000" dirty="0"/>
          </a:p>
        </p:txBody>
      </p:sp>
      <p:sp>
        <p:nvSpPr>
          <p:cNvPr id="15" name="Textfeld 14"/>
          <p:cNvSpPr txBox="1"/>
          <p:nvPr/>
        </p:nvSpPr>
        <p:spPr>
          <a:xfrm>
            <a:off x="1428791" y="4087393"/>
            <a:ext cx="86693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ADC_in</a:t>
            </a:r>
            <a:endParaRPr lang="en-US" sz="1000" dirty="0"/>
          </a:p>
        </p:txBody>
      </p:sp>
      <p:sp>
        <p:nvSpPr>
          <p:cNvPr id="16" name="Textfeld 15"/>
          <p:cNvSpPr txBox="1"/>
          <p:nvPr/>
        </p:nvSpPr>
        <p:spPr>
          <a:xfrm>
            <a:off x="3127889" y="1350678"/>
            <a:ext cx="112634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~8mV @ 50ohm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560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 dirty="0" smtClean="0"/>
              <a:t>DC </a:t>
            </a:r>
            <a:r>
              <a:rPr lang="de-DE" dirty="0" err="1" smtClean="0"/>
              <a:t>Linearity</a:t>
            </a:r>
            <a:r>
              <a:rPr lang="de-DE" dirty="0" smtClean="0"/>
              <a:t> Test</a:t>
            </a:r>
            <a:endParaRPr lang="de-DE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93313" y="734927"/>
            <a:ext cx="7668713" cy="13844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sz="1200" dirty="0" smtClean="0"/>
              <a:t>Modules </a:t>
            </a:r>
            <a:r>
              <a:rPr lang="de-DE" sz="1200" dirty="0"/>
              <a:t>„THS“ </a:t>
            </a:r>
            <a:r>
              <a:rPr lang="de-DE" sz="1200" dirty="0" err="1"/>
              <a:t>and</a:t>
            </a:r>
            <a:r>
              <a:rPr lang="de-DE" sz="1200" dirty="0"/>
              <a:t> „ADA</a:t>
            </a:r>
            <a:r>
              <a:rPr lang="de-DE" sz="1200" dirty="0" smtClean="0"/>
              <a:t>“, (</a:t>
            </a:r>
            <a:r>
              <a:rPr lang="de-DE" sz="1200" dirty="0" smtClean="0"/>
              <a:t>different, </a:t>
            </a:r>
            <a:r>
              <a:rPr lang="de-DE" sz="1200" dirty="0" err="1" smtClean="0"/>
              <a:t>pin</a:t>
            </a:r>
            <a:r>
              <a:rPr lang="de-DE" sz="1200" dirty="0" err="1"/>
              <a:t>-</a:t>
            </a:r>
            <a:r>
              <a:rPr lang="de-DE" sz="1200" dirty="0" err="1" smtClean="0"/>
              <a:t>compatible</a:t>
            </a:r>
            <a:r>
              <a:rPr lang="de-DE" sz="1200" dirty="0" smtClean="0"/>
              <a:t> </a:t>
            </a:r>
            <a:r>
              <a:rPr lang="de-DE" sz="1200" dirty="0" err="1" smtClean="0"/>
              <a:t>opamps</a:t>
            </a:r>
            <a:r>
              <a:rPr lang="de-DE" sz="1200" dirty="0" smtClean="0"/>
              <a:t> in front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ADC)</a:t>
            </a:r>
            <a:endParaRPr lang="de-DE" sz="1200" dirty="0"/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sz="1200" dirty="0" err="1" smtClean="0"/>
              <a:t>Injecting</a:t>
            </a:r>
            <a:r>
              <a:rPr lang="de-DE" sz="1200" dirty="0" smtClean="0"/>
              <a:t> a DC </a:t>
            </a:r>
            <a:r>
              <a:rPr lang="de-DE" sz="1200" dirty="0" err="1" smtClean="0"/>
              <a:t>current</a:t>
            </a:r>
            <a:r>
              <a:rPr lang="de-DE" sz="1200" dirty="0" smtClean="0"/>
              <a:t> 100µA </a:t>
            </a:r>
            <a:r>
              <a:rPr lang="de-DE" sz="1200" dirty="0" err="1" smtClean="0"/>
              <a:t>to</a:t>
            </a:r>
            <a:r>
              <a:rPr lang="de-DE" sz="1200" dirty="0" smtClean="0"/>
              <a:t> 3 mA,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get</a:t>
            </a:r>
            <a:r>
              <a:rPr lang="de-DE" sz="1200" dirty="0" smtClean="0"/>
              <a:t> a </a:t>
            </a:r>
            <a:r>
              <a:rPr lang="de-DE" sz="1200" dirty="0" err="1" smtClean="0"/>
              <a:t>diff.</a:t>
            </a:r>
            <a:r>
              <a:rPr lang="de-DE" sz="1200" dirty="0" smtClean="0"/>
              <a:t> ADC </a:t>
            </a:r>
            <a:r>
              <a:rPr lang="de-DE" sz="1200" dirty="0" err="1" smtClean="0"/>
              <a:t>input</a:t>
            </a:r>
            <a:r>
              <a:rPr lang="de-DE" sz="1200" dirty="0" smtClean="0"/>
              <a:t> </a:t>
            </a:r>
            <a:r>
              <a:rPr lang="de-DE" sz="1200" dirty="0" err="1" smtClean="0"/>
              <a:t>voltage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+1V </a:t>
            </a:r>
            <a:r>
              <a:rPr lang="de-DE" sz="1200" dirty="0" err="1" smtClean="0"/>
              <a:t>to</a:t>
            </a:r>
            <a:r>
              <a:rPr lang="de-DE" sz="1200" dirty="0" smtClean="0"/>
              <a:t> -1V</a:t>
            </a:r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sz="1200" dirty="0" smtClean="0"/>
              <a:t>20K </a:t>
            </a:r>
            <a:r>
              <a:rPr lang="de-DE" sz="1200" dirty="0" err="1" smtClean="0"/>
              <a:t>resistor</a:t>
            </a:r>
            <a:r>
              <a:rPr lang="de-DE" sz="1200" dirty="0" smtClean="0"/>
              <a:t> + 0 </a:t>
            </a:r>
            <a:r>
              <a:rPr lang="de-DE" sz="1200" dirty="0" err="1" smtClean="0"/>
              <a:t>to</a:t>
            </a:r>
            <a:r>
              <a:rPr lang="de-DE" sz="1200" dirty="0" smtClean="0"/>
              <a:t> 75V power </a:t>
            </a:r>
            <a:r>
              <a:rPr lang="de-DE" sz="1200" dirty="0" err="1" smtClean="0"/>
              <a:t>supply</a:t>
            </a:r>
            <a:r>
              <a:rPr lang="de-DE" sz="1200" dirty="0" smtClean="0"/>
              <a:t> </a:t>
            </a:r>
            <a:r>
              <a:rPr lang="de-DE" sz="1200" dirty="0" err="1" smtClean="0"/>
              <a:t>as</a:t>
            </a:r>
            <a:r>
              <a:rPr lang="de-DE" sz="1200" dirty="0" smtClean="0"/>
              <a:t> </a:t>
            </a:r>
            <a:r>
              <a:rPr lang="de-DE" sz="1200" dirty="0" err="1" smtClean="0"/>
              <a:t>current</a:t>
            </a:r>
            <a:r>
              <a:rPr lang="de-DE" sz="1200" dirty="0" smtClean="0"/>
              <a:t> </a:t>
            </a:r>
            <a:r>
              <a:rPr lang="de-DE" sz="1200" dirty="0" err="1" smtClean="0"/>
              <a:t>source</a:t>
            </a:r>
            <a:r>
              <a:rPr lang="de-DE" sz="1200" dirty="0" smtClean="0"/>
              <a:t> </a:t>
            </a:r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sz="1200" dirty="0" err="1" smtClean="0"/>
              <a:t>Voltage</a:t>
            </a:r>
            <a:r>
              <a:rPr lang="de-DE" sz="1200" dirty="0" smtClean="0"/>
              <a:t> vs. </a:t>
            </a:r>
            <a:r>
              <a:rPr lang="de-DE" sz="1200" dirty="0" err="1" smtClean="0"/>
              <a:t>current</a:t>
            </a:r>
            <a:r>
              <a:rPr lang="de-DE" sz="1200" dirty="0" smtClean="0"/>
              <a:t>, </a:t>
            </a:r>
            <a:r>
              <a:rPr lang="de-DE" sz="1200" dirty="0" err="1" smtClean="0"/>
              <a:t>using</a:t>
            </a:r>
            <a:r>
              <a:rPr lang="de-DE" sz="1200" dirty="0" smtClean="0"/>
              <a:t> </a:t>
            </a:r>
            <a:r>
              <a:rPr lang="de-DE" sz="1200" dirty="0" err="1"/>
              <a:t>two</a:t>
            </a:r>
            <a:r>
              <a:rPr lang="de-DE" sz="1200" dirty="0"/>
              <a:t> </a:t>
            </a:r>
            <a:r>
              <a:rPr lang="de-DE" sz="1200" dirty="0" err="1" smtClean="0"/>
              <a:t>multimeters</a:t>
            </a:r>
            <a:r>
              <a:rPr lang="de-DE" sz="1200" dirty="0" smtClean="0"/>
              <a:t>, …</a:t>
            </a:r>
            <a:r>
              <a:rPr lang="de-DE" sz="1200" dirty="0" err="1" smtClean="0"/>
              <a:t>perfectly</a:t>
            </a:r>
            <a:r>
              <a:rPr lang="de-DE" sz="1200" dirty="0" smtClean="0"/>
              <a:t> linear, </a:t>
            </a:r>
            <a:r>
              <a:rPr lang="de-DE" sz="1200" dirty="0" err="1" smtClean="0"/>
              <a:t>both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THS </a:t>
            </a:r>
            <a:r>
              <a:rPr lang="de-DE" sz="1200" dirty="0" err="1" smtClean="0"/>
              <a:t>and</a:t>
            </a:r>
            <a:r>
              <a:rPr lang="de-DE" sz="1200" dirty="0" smtClean="0"/>
              <a:t> ADA </a:t>
            </a:r>
            <a:r>
              <a:rPr lang="de-DE" sz="1200" dirty="0" err="1" smtClean="0"/>
              <a:t>modules</a:t>
            </a:r>
            <a:r>
              <a:rPr lang="de-DE" sz="1200" dirty="0" smtClean="0"/>
              <a:t> </a:t>
            </a:r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endParaRPr lang="de-DE" dirty="0" smtClean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01" y="2143899"/>
            <a:ext cx="4437321" cy="257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317126" y="2314026"/>
            <a:ext cx="7870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THS</a:t>
            </a: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264563" y="3232983"/>
            <a:ext cx="22708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ADC </a:t>
            </a:r>
            <a:r>
              <a:rPr lang="de-DE" sz="1200" dirty="0" err="1" smtClean="0"/>
              <a:t>input</a:t>
            </a:r>
            <a:r>
              <a:rPr lang="de-DE" sz="1200" dirty="0" smtClean="0"/>
              <a:t> </a:t>
            </a:r>
            <a:r>
              <a:rPr lang="de-DE" sz="1200" dirty="0" err="1" smtClean="0"/>
              <a:t>voltage</a:t>
            </a:r>
            <a:r>
              <a:rPr lang="de-DE" sz="1200" dirty="0" smtClean="0"/>
              <a:t>, mV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187189" y="3076668"/>
            <a:ext cx="7870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Input </a:t>
            </a:r>
            <a:r>
              <a:rPr lang="de-DE" sz="1200" dirty="0" err="1" smtClean="0"/>
              <a:t>current</a:t>
            </a:r>
            <a:r>
              <a:rPr lang="de-DE" sz="1200" dirty="0" smtClean="0"/>
              <a:t>,</a:t>
            </a:r>
          </a:p>
          <a:p>
            <a:pPr algn="ctr"/>
            <a:r>
              <a:rPr lang="de-DE" sz="1200" dirty="0"/>
              <a:t>µ</a:t>
            </a:r>
            <a:r>
              <a:rPr lang="de-DE" sz="1200" dirty="0" smtClean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148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93313" y="734927"/>
            <a:ext cx="7179087" cy="40922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err="1" smtClean="0"/>
              <a:t>mDOT</a:t>
            </a:r>
            <a:r>
              <a:rPr lang="de-DE" dirty="0" smtClean="0"/>
              <a:t> = </a:t>
            </a:r>
            <a:r>
              <a:rPr lang="de-DE" dirty="0" err="1" smtClean="0"/>
              <a:t>mDO</a:t>
            </a:r>
            <a:r>
              <a:rPr lang="de-DE" sz="1100" dirty="0" err="1" smtClean="0"/>
              <a:t>M</a:t>
            </a:r>
            <a:r>
              <a:rPr lang="de-DE" dirty="0" smtClean="0"/>
              <a:t> Testboard</a:t>
            </a:r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4 different analog </a:t>
            </a:r>
            <a:r>
              <a:rPr lang="de-DE" dirty="0" err="1" smtClean="0"/>
              <a:t>channels</a:t>
            </a:r>
            <a:r>
              <a:rPr lang="de-DE" dirty="0" smtClean="0"/>
              <a:t>, </a:t>
            </a:r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power</a:t>
            </a:r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Trade off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bandwidth</a:t>
            </a:r>
            <a:endParaRPr lang="de-DE" dirty="0" smtClean="0"/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ADC Sampling rate </a:t>
            </a:r>
            <a:r>
              <a:rPr lang="de-DE" dirty="0" err="1" smtClean="0"/>
              <a:t>is</a:t>
            </a:r>
            <a:r>
              <a:rPr lang="de-DE" dirty="0" smtClean="0"/>
              <a:t> 100MSPS (max. </a:t>
            </a:r>
            <a:r>
              <a:rPr lang="de-DE" dirty="0" err="1" smtClean="0"/>
              <a:t>is</a:t>
            </a:r>
            <a:r>
              <a:rPr lang="de-DE" dirty="0" smtClean="0"/>
              <a:t> 125 MSPS)</a:t>
            </a:r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Pulse </a:t>
            </a:r>
            <a:r>
              <a:rPr lang="de-DE" dirty="0" err="1" smtClean="0"/>
              <a:t>shaping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endParaRPr lang="de-DE" dirty="0" smtClean="0"/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At </a:t>
            </a:r>
            <a:r>
              <a:rPr lang="de-DE" dirty="0" err="1" smtClean="0"/>
              <a:t>channel</a:t>
            </a:r>
            <a:r>
              <a:rPr lang="de-DE" dirty="0" smtClean="0"/>
              <a:t> </a:t>
            </a:r>
            <a:r>
              <a:rPr lang="de-DE" dirty="0" smtClean="0"/>
              <a:t>#0,2,3, </a:t>
            </a:r>
            <a:r>
              <a:rPr lang="de-DE" dirty="0" err="1" smtClean="0"/>
              <a:t>looking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:</a:t>
            </a:r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ADC </a:t>
            </a:r>
            <a:r>
              <a:rPr lang="de-DE" dirty="0" err="1" smtClean="0"/>
              <a:t>baseline</a:t>
            </a:r>
            <a:r>
              <a:rPr lang="de-DE" dirty="0" smtClean="0"/>
              <a:t> </a:t>
            </a:r>
            <a:r>
              <a:rPr lang="de-DE" dirty="0" err="1" smtClean="0"/>
              <a:t>noise</a:t>
            </a:r>
            <a:r>
              <a:rPr lang="de-DE" dirty="0" smtClean="0"/>
              <a:t> </a:t>
            </a:r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Minimum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,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a </a:t>
            </a:r>
            <a:r>
              <a:rPr lang="de-DE" dirty="0" err="1" smtClean="0"/>
              <a:t>trigger</a:t>
            </a:r>
            <a:endParaRPr lang="de-DE" dirty="0" smtClean="0"/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Dynamic </a:t>
            </a:r>
            <a:r>
              <a:rPr lang="de-DE" dirty="0" err="1" smtClean="0"/>
              <a:t>range</a:t>
            </a:r>
            <a:endParaRPr lang="de-DE" dirty="0" smtClean="0"/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Power </a:t>
            </a:r>
            <a:r>
              <a:rPr lang="de-DE" dirty="0" err="1" smtClean="0"/>
              <a:t>consumption</a:t>
            </a:r>
            <a:endParaRPr lang="de-DE" dirty="0" smtClean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5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5" y="187783"/>
            <a:ext cx="6696427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Typical noise, with open input</a:t>
            </a:r>
            <a:endParaRPr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37" y="1140509"/>
            <a:ext cx="5532606" cy="297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38"/>
          <p:cNvSpPr txBox="1">
            <a:spLocks noGrp="1"/>
          </p:cNvSpPr>
          <p:nvPr>
            <p:ph type="body" idx="1"/>
          </p:nvPr>
        </p:nvSpPr>
        <p:spPr>
          <a:xfrm>
            <a:off x="593313" y="644874"/>
            <a:ext cx="7668713" cy="3778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sz="1200" dirty="0" err="1" smtClean="0"/>
              <a:t>Using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ADC </a:t>
            </a:r>
            <a:r>
              <a:rPr lang="de-DE" sz="1200" dirty="0" err="1" smtClean="0"/>
              <a:t>driver</a:t>
            </a:r>
            <a:r>
              <a:rPr lang="de-DE" sz="1200" dirty="0" smtClean="0"/>
              <a:t> THS4551</a:t>
            </a:r>
            <a:endParaRPr lang="de-DE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1103256" y="4276863"/>
            <a:ext cx="575223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Rin</a:t>
            </a:r>
            <a:r>
              <a:rPr lang="de-DE" sz="1000" dirty="0" smtClean="0"/>
              <a:t>=910R, </a:t>
            </a:r>
            <a:r>
              <a:rPr lang="de-DE" sz="1000" dirty="0" err="1" smtClean="0"/>
              <a:t>Rn</a:t>
            </a:r>
            <a:r>
              <a:rPr lang="de-DE" sz="1000" dirty="0" smtClean="0"/>
              <a:t> = </a:t>
            </a:r>
            <a:r>
              <a:rPr lang="de-DE" sz="1000" b="1" dirty="0" smtClean="0"/>
              <a:t>470R</a:t>
            </a:r>
            <a:r>
              <a:rPr lang="de-DE" sz="1000" dirty="0" smtClean="0"/>
              <a:t>, </a:t>
            </a:r>
            <a:r>
              <a:rPr lang="de-DE" sz="1000" dirty="0" err="1" smtClean="0"/>
              <a:t>Cn</a:t>
            </a:r>
            <a:r>
              <a:rPr lang="de-DE" sz="1000" dirty="0" smtClean="0"/>
              <a:t>=6.8p, LP = 51R x </a:t>
            </a:r>
            <a:r>
              <a:rPr lang="de-DE" sz="1000" b="1" dirty="0" smtClean="0"/>
              <a:t>100p</a:t>
            </a:r>
            <a:r>
              <a:rPr lang="de-DE" sz="1000" dirty="0" smtClean="0"/>
              <a:t>, gain_2 ~ 5, DAC0_e = 44000, DAC1_a = 37200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806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1/10 SPE input (0.8mV </a:t>
            </a:r>
            <a:r>
              <a:rPr lang="en-GB" dirty="0" err="1" smtClean="0"/>
              <a:t>pk</a:t>
            </a:r>
            <a:r>
              <a:rPr lang="en-GB" dirty="0" smtClean="0"/>
              <a:t>)</a:t>
            </a:r>
            <a:endParaRPr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2975450" y="3310318"/>
            <a:ext cx="0" cy="1302259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845747" y="3668560"/>
            <a:ext cx="25519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/>
              <a:t>9</a:t>
            </a:r>
            <a:endParaRPr lang="en-US" sz="1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17" y="710129"/>
            <a:ext cx="3536196" cy="194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460" y="2782268"/>
            <a:ext cx="3710695" cy="206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2" y="748710"/>
            <a:ext cx="3132305" cy="187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3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1</a:t>
            </a:r>
            <a:r>
              <a:rPr lang="en-GB" dirty="0" smtClean="0"/>
              <a:t>SPE </a:t>
            </a:r>
            <a:r>
              <a:rPr lang="en-GB" dirty="0" smtClean="0"/>
              <a:t>input (8mV </a:t>
            </a:r>
            <a:r>
              <a:rPr lang="en-GB" dirty="0" err="1" smtClean="0"/>
              <a:t>pk</a:t>
            </a:r>
            <a:r>
              <a:rPr lang="en-GB" dirty="0" smtClean="0"/>
              <a:t>)</a:t>
            </a:r>
            <a:endParaRPr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347389" y="3125820"/>
            <a:ext cx="0" cy="1478497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178776" y="3720944"/>
            <a:ext cx="32573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65</a:t>
            </a:r>
            <a:endParaRPr lang="en-US" sz="1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18" y="719848"/>
            <a:ext cx="3687650" cy="203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029" y="2884554"/>
            <a:ext cx="3472103" cy="190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9" y="779432"/>
            <a:ext cx="3104035" cy="183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2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200mV input</a:t>
            </a:r>
            <a:endParaRPr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665445" y="3218340"/>
            <a:ext cx="0" cy="1309991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438533" y="3745468"/>
            <a:ext cx="46679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1750</a:t>
            </a:r>
            <a:endParaRPr lang="en-US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140" y="772132"/>
            <a:ext cx="3534383" cy="1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27" y="2783375"/>
            <a:ext cx="3534383" cy="192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00" y="875548"/>
            <a:ext cx="2918810" cy="172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9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17" y="727207"/>
            <a:ext cx="3521795" cy="192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400mV input</a:t>
            </a:r>
            <a:endParaRPr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3129457" y="3009438"/>
            <a:ext cx="0" cy="1465285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899653" y="3562146"/>
            <a:ext cx="46679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3500</a:t>
            </a:r>
            <a:endParaRPr lang="en-US" sz="1000" dirty="0"/>
          </a:p>
        </p:txBody>
      </p:sp>
      <p:sp>
        <p:nvSpPr>
          <p:cNvPr id="16" name="Textfeld 15"/>
          <p:cNvSpPr txBox="1"/>
          <p:nvPr/>
        </p:nvSpPr>
        <p:spPr>
          <a:xfrm>
            <a:off x="5241805" y="1111821"/>
            <a:ext cx="13322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/>
              <a:t>Signal </a:t>
            </a:r>
            <a:r>
              <a:rPr lang="de-DE" sz="1000" dirty="0" err="1" smtClean="0"/>
              <a:t>shape</a:t>
            </a:r>
            <a:r>
              <a:rPr lang="de-DE" sz="1000" dirty="0" smtClean="0"/>
              <a:t> </a:t>
            </a:r>
            <a:r>
              <a:rPr lang="de-DE" sz="1000" dirty="0" err="1" smtClean="0"/>
              <a:t>by</a:t>
            </a:r>
            <a:r>
              <a:rPr lang="de-DE" sz="1000" dirty="0" smtClean="0"/>
              <a:t> ADC-</a:t>
            </a:r>
            <a:r>
              <a:rPr lang="de-DE" sz="1000" dirty="0" err="1" smtClean="0"/>
              <a:t>readout</a:t>
            </a:r>
            <a:r>
              <a:rPr lang="de-DE" sz="1000" dirty="0" smtClean="0"/>
              <a:t> </a:t>
            </a:r>
            <a:r>
              <a:rPr lang="de-DE" sz="1000" dirty="0" err="1" smtClean="0"/>
              <a:t>script</a:t>
            </a:r>
            <a:endParaRPr lang="en-US" sz="10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47" y="2758624"/>
            <a:ext cx="3476005" cy="193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06" y="792925"/>
            <a:ext cx="3122018" cy="19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8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PMT signal, 4mV, HV = 566V</a:t>
            </a:r>
            <a:endParaRPr dirty="0"/>
          </a:p>
        </p:txBody>
      </p:sp>
      <p:pic>
        <p:nvPicPr>
          <p:cNvPr id="14340" name="Picture 4" descr="H:\zn\Projects\IceCube2\mDOT\measured\DC_cpld_modified\small_PMT_sig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97" y="772133"/>
            <a:ext cx="3096639" cy="18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1204541" y="1969306"/>
            <a:ext cx="91563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err="1"/>
              <a:t>t</a:t>
            </a:r>
            <a:r>
              <a:rPr lang="de-DE" sz="1000" dirty="0" err="1" smtClean="0"/>
              <a:t>ypical</a:t>
            </a:r>
            <a:r>
              <a:rPr lang="de-DE" sz="1000" dirty="0" smtClean="0"/>
              <a:t> </a:t>
            </a:r>
            <a:r>
              <a:rPr lang="de-DE" sz="1000" dirty="0" err="1" smtClean="0"/>
              <a:t>signal</a:t>
            </a:r>
            <a:endParaRPr lang="en-US" sz="1000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3356454" y="3352797"/>
            <a:ext cx="0" cy="1063557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3230410" y="3780811"/>
            <a:ext cx="25519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/>
              <a:t>8</a:t>
            </a:r>
            <a:endParaRPr lang="en-US" sz="1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37" y="2771268"/>
            <a:ext cx="3503084" cy="193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387" y="668370"/>
            <a:ext cx="3459121" cy="189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1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PMT signal, 200mV, HV = 846V</a:t>
            </a:r>
            <a:endParaRPr dirty="0"/>
          </a:p>
        </p:txBody>
      </p:sp>
      <p:pic>
        <p:nvPicPr>
          <p:cNvPr id="15364" name="Picture 4" descr="H:\zn\Projects\IceCube2\mDOT\measured\DC_cpld_modified\big_PMT_sig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36" y="857760"/>
            <a:ext cx="3142400" cy="18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275876" y="2040641"/>
            <a:ext cx="91563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err="1"/>
              <a:t>t</a:t>
            </a:r>
            <a:r>
              <a:rPr lang="de-DE" sz="1000" dirty="0" err="1" smtClean="0"/>
              <a:t>ypical</a:t>
            </a:r>
            <a:r>
              <a:rPr lang="de-DE" sz="1000" dirty="0" smtClean="0"/>
              <a:t> </a:t>
            </a:r>
            <a:r>
              <a:rPr lang="de-DE" sz="1000" dirty="0" err="1" smtClean="0"/>
              <a:t>signal</a:t>
            </a:r>
            <a:endParaRPr lang="en-US" sz="1000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163725" y="3177694"/>
            <a:ext cx="0" cy="1368366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933921" y="3605708"/>
            <a:ext cx="46679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1400</a:t>
            </a:r>
            <a:endParaRPr lang="en-US" sz="1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67" y="2775452"/>
            <a:ext cx="3680706" cy="201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66" y="785658"/>
            <a:ext cx="3580672" cy="195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58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 dirty="0" smtClean="0"/>
              <a:t>Noise </a:t>
            </a:r>
            <a:r>
              <a:rPr lang="de-DE" dirty="0" err="1" smtClean="0"/>
              <a:t>Comparison</a:t>
            </a:r>
            <a:r>
              <a:rPr lang="de-DE" dirty="0" smtClean="0"/>
              <a:t>, </a:t>
            </a:r>
            <a:r>
              <a:rPr lang="de-DE" dirty="0" err="1" smtClean="0"/>
              <a:t>Amplifiers</a:t>
            </a:r>
            <a:r>
              <a:rPr lang="de-DE" dirty="0" smtClean="0"/>
              <a:t> THS4551 vs. ADA4940</a:t>
            </a:r>
            <a:endParaRPr lang="de-DE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72531" y="859619"/>
            <a:ext cx="7668713" cy="7040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sz="1200" dirty="0" err="1" smtClean="0"/>
              <a:t>Singel</a:t>
            </a:r>
            <a:r>
              <a:rPr lang="de-DE" sz="1200" dirty="0" smtClean="0"/>
              <a:t> </a:t>
            </a:r>
            <a:r>
              <a:rPr lang="de-DE" sz="1200" dirty="0" err="1" smtClean="0"/>
              <a:t>ended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diff.</a:t>
            </a:r>
            <a:r>
              <a:rPr lang="de-DE" sz="1200" dirty="0" smtClean="0"/>
              <a:t> </a:t>
            </a:r>
            <a:r>
              <a:rPr lang="de-DE" sz="1200" dirty="0" err="1" smtClean="0"/>
              <a:t>Amplifier</a:t>
            </a:r>
            <a:r>
              <a:rPr lang="de-DE" sz="1200" dirty="0" smtClean="0"/>
              <a:t>, ADC </a:t>
            </a:r>
            <a:r>
              <a:rPr lang="de-DE" sz="1200" dirty="0" err="1" smtClean="0"/>
              <a:t>driver</a:t>
            </a:r>
            <a:endParaRPr lang="de-DE" sz="1200" dirty="0" smtClean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11" name="Textfeld 10"/>
          <p:cNvSpPr txBox="1"/>
          <p:nvPr/>
        </p:nvSpPr>
        <p:spPr>
          <a:xfrm>
            <a:off x="1865682" y="1657823"/>
            <a:ext cx="13749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</a:rPr>
              <a:t>ADA4940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86" y="1963599"/>
            <a:ext cx="3421963" cy="189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24" y="1963599"/>
            <a:ext cx="3417994" cy="186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528336" y="1657823"/>
            <a:ext cx="13749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</a:rPr>
              <a:t>THS4551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 dirty="0" smtClean="0"/>
              <a:t>Power </a:t>
            </a:r>
            <a:r>
              <a:rPr lang="de-DE" dirty="0" err="1" smtClean="0"/>
              <a:t>Consumption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Channel #3</a:t>
            </a:r>
            <a:endParaRPr lang="de-DE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93314" y="734928"/>
            <a:ext cx="3336660" cy="36592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default</a:t>
            </a:r>
            <a:r>
              <a:rPr lang="de-DE" dirty="0" smtClean="0"/>
              <a:t> DAC </a:t>
            </a:r>
            <a:r>
              <a:rPr lang="de-DE" dirty="0" err="1" smtClean="0"/>
              <a:t>settings</a:t>
            </a:r>
            <a:endParaRPr lang="de-DE" dirty="0" smtClean="0"/>
          </a:p>
          <a:p>
            <a:pPr marL="685800" lvl="1" indent="0" fontAlgn="base">
              <a:buNone/>
            </a:pPr>
            <a:r>
              <a:rPr lang="de-DE" dirty="0" smtClean="0"/>
              <a:t>3.3V </a:t>
            </a:r>
            <a:r>
              <a:rPr lang="de-DE" dirty="0" smtClean="0"/>
              <a:t>* 9.15mA= 30.2 mW</a:t>
            </a:r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/>
              <a:t>After power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modification</a:t>
            </a:r>
            <a:r>
              <a:rPr lang="de-DE" dirty="0" smtClean="0"/>
              <a:t>:</a:t>
            </a:r>
            <a:endParaRPr lang="de-DE" dirty="0"/>
          </a:p>
          <a:p>
            <a:pPr marL="685800" lvl="1" indent="0" fontAlgn="base">
              <a:buNone/>
            </a:pPr>
            <a:r>
              <a:rPr lang="de-DE" dirty="0" smtClean="0"/>
              <a:t>3.0V  =&gt; </a:t>
            </a:r>
            <a:r>
              <a:rPr lang="de-DE" b="1" dirty="0" smtClean="0"/>
              <a:t>27.5 mW</a:t>
            </a:r>
            <a:endParaRPr lang="de-DE" b="1" dirty="0"/>
          </a:p>
          <a:p>
            <a:pPr marL="228600" indent="0" fontAlgn="base"/>
            <a:endParaRPr lang="de-DE" dirty="0" smtClean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95" y="1771295"/>
            <a:ext cx="46005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ige Legende 5"/>
          <p:cNvSpPr/>
          <p:nvPr/>
        </p:nvSpPr>
        <p:spPr>
          <a:xfrm>
            <a:off x="4503450" y="1711664"/>
            <a:ext cx="735300" cy="306324"/>
          </a:xfrm>
          <a:prstGeom prst="wedgeRectCallout">
            <a:avLst>
              <a:gd name="adj1" fmla="val -18178"/>
              <a:gd name="adj2" fmla="val 87596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9.15mA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3739745" y="1718052"/>
            <a:ext cx="537006" cy="306324"/>
          </a:xfrm>
          <a:prstGeom prst="wedgeRectCallout">
            <a:avLst>
              <a:gd name="adj1" fmla="val 28319"/>
              <a:gd name="adj2" fmla="val 85523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3.3V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7598383" y="1564890"/>
            <a:ext cx="537006" cy="306324"/>
          </a:xfrm>
          <a:prstGeom prst="wedgeRectCallout">
            <a:avLst>
              <a:gd name="adj1" fmla="val 28319"/>
              <a:gd name="adj2" fmla="val 85523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3.0V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hteckige Legende 9"/>
          <p:cNvSpPr/>
          <p:nvPr/>
        </p:nvSpPr>
        <p:spPr>
          <a:xfrm>
            <a:off x="7766996" y="2427409"/>
            <a:ext cx="537006" cy="306324"/>
          </a:xfrm>
          <a:prstGeom prst="wedgeRectCallout">
            <a:avLst>
              <a:gd name="adj1" fmla="val 10204"/>
              <a:gd name="adj2" fmla="val 10457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2.5V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31" y="1587263"/>
            <a:ext cx="3982565" cy="117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 dirty="0" smtClean="0"/>
              <a:t>Power </a:t>
            </a:r>
            <a:r>
              <a:rPr lang="de-DE" dirty="0" err="1" smtClean="0"/>
              <a:t>Consumption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Channel #0</a:t>
            </a:r>
            <a:endParaRPr lang="de-DE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93313" y="734928"/>
            <a:ext cx="4231605" cy="36592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default</a:t>
            </a:r>
            <a:r>
              <a:rPr lang="de-DE" dirty="0" smtClean="0"/>
              <a:t> DAC </a:t>
            </a:r>
            <a:r>
              <a:rPr lang="de-DE" dirty="0" err="1" smtClean="0"/>
              <a:t>setting</a:t>
            </a:r>
            <a:endParaRPr lang="de-DE" dirty="0" smtClean="0"/>
          </a:p>
          <a:p>
            <a:pPr marL="685800" lvl="1" indent="0" fontAlgn="base">
              <a:buNone/>
            </a:pPr>
            <a:r>
              <a:rPr lang="de-DE" dirty="0" smtClean="0"/>
              <a:t>3.3V * 7,56mA + 1mW (1/4 DAC)= 26 mW</a:t>
            </a:r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After power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modification</a:t>
            </a:r>
            <a:r>
              <a:rPr lang="de-DE" dirty="0" smtClean="0"/>
              <a:t>:</a:t>
            </a:r>
            <a:endParaRPr lang="de-DE" dirty="0"/>
          </a:p>
          <a:p>
            <a:pPr marL="685800" lvl="1" indent="0" fontAlgn="base">
              <a:buNone/>
            </a:pPr>
            <a:r>
              <a:rPr lang="de-DE" dirty="0" smtClean="0"/>
              <a:t>3.0V =&gt; </a:t>
            </a:r>
            <a:r>
              <a:rPr lang="de-DE" b="1" dirty="0" smtClean="0"/>
              <a:t>23.7 mW</a:t>
            </a:r>
          </a:p>
          <a:p>
            <a:pPr marL="514350" indent="-285750" fontAlgn="base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514350" indent="-285750" fontAlgn="base">
              <a:buFont typeface="Wingdings" panose="05000000000000000000" pitchFamily="2" charset="2"/>
              <a:buChar char="Ø"/>
            </a:pPr>
            <a:endParaRPr lang="de-DE" dirty="0"/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err="1" smtClean="0"/>
              <a:t>mDOM</a:t>
            </a:r>
            <a:r>
              <a:rPr lang="de-DE" dirty="0" smtClean="0"/>
              <a:t>, </a:t>
            </a:r>
            <a:r>
              <a:rPr lang="de-DE" dirty="0" err="1" smtClean="0"/>
              <a:t>overall</a:t>
            </a:r>
            <a:r>
              <a:rPr lang="de-DE" dirty="0" smtClean="0"/>
              <a:t> analog power </a:t>
            </a:r>
            <a:r>
              <a:rPr lang="de-DE" dirty="0" err="1" smtClean="0"/>
              <a:t>consumption</a:t>
            </a:r>
            <a:r>
              <a:rPr lang="de-DE" dirty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ADC at 100MSPS:</a:t>
            </a:r>
            <a:endParaRPr lang="de-DE" dirty="0"/>
          </a:p>
          <a:p>
            <a:pPr marL="685800" lvl="1" indent="0" fontAlgn="base">
              <a:buNone/>
            </a:pPr>
            <a:r>
              <a:rPr lang="de-DE" dirty="0" smtClean="0"/>
              <a:t>6*350mW (ADC) + 24*23.7mW (analog </a:t>
            </a:r>
            <a:r>
              <a:rPr lang="de-DE" dirty="0" err="1" smtClean="0"/>
              <a:t>chan</a:t>
            </a:r>
            <a:r>
              <a:rPr lang="de-DE" dirty="0" smtClean="0"/>
              <a:t>.)</a:t>
            </a:r>
          </a:p>
          <a:p>
            <a:pPr marL="685800" lvl="1" indent="0" fontAlgn="base">
              <a:buNone/>
            </a:pPr>
            <a:r>
              <a:rPr lang="de-DE" dirty="0" smtClean="0"/>
              <a:t>= 2100mW          +  567mW = </a:t>
            </a:r>
            <a:r>
              <a:rPr lang="de-DE" b="1" dirty="0" smtClean="0"/>
              <a:t>2667 mW</a:t>
            </a:r>
          </a:p>
          <a:p>
            <a:pPr marL="685800" lvl="1" indent="0" fontAlgn="base">
              <a:buNone/>
            </a:pPr>
            <a:r>
              <a:rPr lang="de-DE" dirty="0" smtClean="0"/>
              <a:t>~ 111 mW / </a:t>
            </a:r>
            <a:r>
              <a:rPr lang="de-DE" dirty="0" err="1" smtClean="0"/>
              <a:t>channel</a:t>
            </a:r>
            <a:endParaRPr lang="de-DE" dirty="0"/>
          </a:p>
          <a:p>
            <a:pPr marL="228600" indent="0" fontAlgn="base"/>
            <a:endParaRPr lang="de-DE" b="1" dirty="0"/>
          </a:p>
          <a:p>
            <a:pPr marL="228600" indent="0" fontAlgn="base"/>
            <a:endParaRPr lang="de-DE" dirty="0" smtClean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6" name="Rechteckige Legende 5"/>
          <p:cNvSpPr/>
          <p:nvPr/>
        </p:nvSpPr>
        <p:spPr>
          <a:xfrm>
            <a:off x="5294277" y="1183760"/>
            <a:ext cx="735300" cy="306324"/>
          </a:xfrm>
          <a:prstGeom prst="wedgeRectCallout">
            <a:avLst>
              <a:gd name="adj1" fmla="val -18178"/>
              <a:gd name="adj2" fmla="val 87596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7.56mA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3961133" y="1663560"/>
            <a:ext cx="537006" cy="306324"/>
          </a:xfrm>
          <a:prstGeom prst="wedgeRectCallout">
            <a:avLst>
              <a:gd name="adj1" fmla="val 28319"/>
              <a:gd name="adj2" fmla="val 85523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3.3V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" name="Gerade Verbindung 2"/>
          <p:cNvCxnSpPr/>
          <p:nvPr/>
        </p:nvCxnSpPr>
        <p:spPr>
          <a:xfrm>
            <a:off x="5434163" y="2085593"/>
            <a:ext cx="304800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H="1">
            <a:off x="5434163" y="2070699"/>
            <a:ext cx="304800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ige Legende 12"/>
          <p:cNvSpPr/>
          <p:nvPr/>
        </p:nvSpPr>
        <p:spPr>
          <a:xfrm>
            <a:off x="7151806" y="1490084"/>
            <a:ext cx="537006" cy="306324"/>
          </a:xfrm>
          <a:prstGeom prst="wedgeRectCallout">
            <a:avLst>
              <a:gd name="adj1" fmla="val 28319"/>
              <a:gd name="adj2" fmla="val 85523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2.8V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Line 54"/>
          <p:cNvSpPr>
            <a:spLocks noChangeShapeType="1"/>
          </p:cNvSpPr>
          <p:nvPr/>
        </p:nvSpPr>
        <p:spPr bwMode="auto">
          <a:xfrm flipV="1">
            <a:off x="5058287" y="2551938"/>
            <a:ext cx="485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Line 54"/>
          <p:cNvSpPr>
            <a:spLocks noChangeShapeType="1"/>
          </p:cNvSpPr>
          <p:nvPr/>
        </p:nvSpPr>
        <p:spPr bwMode="auto">
          <a:xfrm flipV="1">
            <a:off x="5058288" y="2636344"/>
            <a:ext cx="4619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1" name="Group 190"/>
          <p:cNvGrpSpPr/>
          <p:nvPr/>
        </p:nvGrpSpPr>
        <p:grpSpPr>
          <a:xfrm>
            <a:off x="5571961" y="2458996"/>
            <a:ext cx="676201" cy="298857"/>
            <a:chOff x="6265958" y="3557798"/>
            <a:chExt cx="676201" cy="298857"/>
          </a:xfrm>
        </p:grpSpPr>
        <p:sp>
          <p:nvSpPr>
            <p:cNvPr id="192" name="AutoShape 49"/>
            <p:cNvSpPr>
              <a:spLocks noChangeArrowheads="1"/>
            </p:cNvSpPr>
            <p:nvPr/>
          </p:nvSpPr>
          <p:spPr bwMode="auto">
            <a:xfrm>
              <a:off x="6265958" y="3557798"/>
              <a:ext cx="676201" cy="298857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defRPr kumimoji="1" sz="2000">
                  <a:solidFill>
                    <a:srgbClr val="003399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40000"/>
                </a:spcBef>
                <a:buChar char="–"/>
                <a:defRPr kumimoji="1" sz="2000">
                  <a:solidFill>
                    <a:srgbClr val="3366FF"/>
                  </a:solidFill>
                  <a:latin typeface="Tahom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defRPr kumimoji="1" sz="2000">
                  <a:solidFill>
                    <a:srgbClr val="9933FF"/>
                  </a:solidFill>
                  <a:latin typeface="Tahoma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rgbClr val="CC0099"/>
                  </a:solidFill>
                  <a:latin typeface="Tahoma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93" name="Text Box 61"/>
            <p:cNvSpPr txBox="1">
              <a:spLocks noChangeArrowheads="1"/>
            </p:cNvSpPr>
            <p:nvPr/>
          </p:nvSpPr>
          <p:spPr bwMode="auto">
            <a:xfrm>
              <a:off x="6289733" y="3579497"/>
              <a:ext cx="628650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>
                <a:spcBef>
                  <a:spcPct val="60000"/>
                </a:spcBef>
                <a:defRPr kumimoji="1" sz="2000">
                  <a:solidFill>
                    <a:srgbClr val="003399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40000"/>
                </a:spcBef>
                <a:buChar char="–"/>
                <a:defRPr kumimoji="1" sz="2000">
                  <a:solidFill>
                    <a:srgbClr val="3366FF"/>
                  </a:solidFill>
                  <a:latin typeface="Tahom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defRPr kumimoji="1" sz="2000">
                  <a:solidFill>
                    <a:srgbClr val="9933FF"/>
                  </a:solidFill>
                  <a:latin typeface="Tahoma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rgbClr val="CC0099"/>
                  </a:solidFill>
                  <a:latin typeface="Tahoma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smtClean="0">
                  <a:solidFill>
                    <a:schemeClr val="tx1"/>
                  </a:solidFill>
                  <a:latin typeface="Times New Roman" pitchFamily="18" charset="0"/>
                </a:rPr>
                <a:t>HV-Ctrl</a:t>
              </a:r>
              <a:endParaRPr lang="de-DE" altLang="en-US" sz="1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5520250" y="2510058"/>
            <a:ext cx="676201" cy="298857"/>
            <a:chOff x="6265958" y="3557798"/>
            <a:chExt cx="676201" cy="298857"/>
          </a:xfrm>
        </p:grpSpPr>
        <p:sp>
          <p:nvSpPr>
            <p:cNvPr id="189" name="AutoShape 49"/>
            <p:cNvSpPr>
              <a:spLocks noChangeArrowheads="1"/>
            </p:cNvSpPr>
            <p:nvPr/>
          </p:nvSpPr>
          <p:spPr bwMode="auto">
            <a:xfrm>
              <a:off x="6265958" y="3557798"/>
              <a:ext cx="676201" cy="298857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defRPr kumimoji="1" sz="2000">
                  <a:solidFill>
                    <a:srgbClr val="003399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40000"/>
                </a:spcBef>
                <a:buChar char="–"/>
                <a:defRPr kumimoji="1" sz="2000">
                  <a:solidFill>
                    <a:srgbClr val="3366FF"/>
                  </a:solidFill>
                  <a:latin typeface="Tahom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defRPr kumimoji="1" sz="2000">
                  <a:solidFill>
                    <a:srgbClr val="9933FF"/>
                  </a:solidFill>
                  <a:latin typeface="Tahoma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rgbClr val="CC0099"/>
                  </a:solidFill>
                  <a:latin typeface="Tahoma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90" name="Text Box 61"/>
            <p:cNvSpPr txBox="1">
              <a:spLocks noChangeArrowheads="1"/>
            </p:cNvSpPr>
            <p:nvPr/>
          </p:nvSpPr>
          <p:spPr bwMode="auto">
            <a:xfrm>
              <a:off x="6289733" y="3579497"/>
              <a:ext cx="628650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>
                <a:spcBef>
                  <a:spcPct val="60000"/>
                </a:spcBef>
                <a:defRPr kumimoji="1" sz="2000">
                  <a:solidFill>
                    <a:srgbClr val="003399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40000"/>
                </a:spcBef>
                <a:buChar char="–"/>
                <a:defRPr kumimoji="1" sz="2000">
                  <a:solidFill>
                    <a:srgbClr val="3366FF"/>
                  </a:solidFill>
                  <a:latin typeface="Tahom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defRPr kumimoji="1" sz="2000">
                  <a:solidFill>
                    <a:srgbClr val="9933FF"/>
                  </a:solidFill>
                  <a:latin typeface="Tahoma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rgbClr val="CC0099"/>
                  </a:solidFill>
                  <a:latin typeface="Tahoma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smtClean="0">
                  <a:solidFill>
                    <a:schemeClr val="tx1"/>
                  </a:solidFill>
                  <a:latin typeface="Times New Roman" pitchFamily="18" charset="0"/>
                </a:rPr>
                <a:t>HV-Ctrl</a:t>
              </a:r>
              <a:endParaRPr lang="de-DE" altLang="en-US" sz="1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81" name="Rectangle 6"/>
          <p:cNvSpPr>
            <a:spLocks noChangeArrowheads="1"/>
          </p:cNvSpPr>
          <p:nvPr/>
        </p:nvSpPr>
        <p:spPr bwMode="auto">
          <a:xfrm>
            <a:off x="5326829" y="922563"/>
            <a:ext cx="2552845" cy="125759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80" name="Rectangle 6"/>
          <p:cNvSpPr>
            <a:spLocks noChangeArrowheads="1"/>
          </p:cNvSpPr>
          <p:nvPr/>
        </p:nvSpPr>
        <p:spPr bwMode="auto">
          <a:xfrm>
            <a:off x="5260355" y="978205"/>
            <a:ext cx="2552845" cy="125759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8" name="Rectangle 6"/>
          <p:cNvSpPr>
            <a:spLocks noChangeArrowheads="1"/>
          </p:cNvSpPr>
          <p:nvPr/>
        </p:nvSpPr>
        <p:spPr bwMode="auto">
          <a:xfrm>
            <a:off x="5195124" y="1052831"/>
            <a:ext cx="2552845" cy="1300186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prstDash val="dashDot"/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57" name="Line 69"/>
          <p:cNvSpPr>
            <a:spLocks noChangeShapeType="1"/>
          </p:cNvSpPr>
          <p:nvPr/>
        </p:nvSpPr>
        <p:spPr bwMode="auto">
          <a:xfrm>
            <a:off x="1077990" y="2477771"/>
            <a:ext cx="10539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54"/>
          <p:cNvSpPr>
            <a:spLocks noChangeShapeType="1"/>
          </p:cNvSpPr>
          <p:nvPr/>
        </p:nvSpPr>
        <p:spPr bwMode="auto">
          <a:xfrm flipV="1">
            <a:off x="5058288" y="4455318"/>
            <a:ext cx="182756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63"/>
          <p:cNvSpPr>
            <a:spLocks noChangeShapeType="1"/>
          </p:cNvSpPr>
          <p:nvPr/>
        </p:nvSpPr>
        <p:spPr bwMode="auto">
          <a:xfrm>
            <a:off x="6366277" y="1406795"/>
            <a:ext cx="0" cy="5586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28921" y="857992"/>
            <a:ext cx="1416666" cy="3860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" name="Text Box 61"/>
          <p:cNvSpPr txBox="1">
            <a:spLocks noChangeArrowheads="1"/>
          </p:cNvSpPr>
          <p:nvPr/>
        </p:nvSpPr>
        <p:spPr bwMode="auto">
          <a:xfrm>
            <a:off x="2494919" y="4339416"/>
            <a:ext cx="890229" cy="310371"/>
          </a:xfrm>
          <a:prstGeom prst="rect">
            <a:avLst/>
          </a:prstGeom>
          <a:noFill/>
          <a:ln w="9525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dirty="0" smtClean="0">
                <a:solidFill>
                  <a:schemeClr val="tx1"/>
                </a:solidFill>
                <a:latin typeface="Times New Roman" pitchFamily="18" charset="0"/>
              </a:rPr>
              <a:t>QOSC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dirty="0" smtClean="0">
                <a:solidFill>
                  <a:srgbClr val="0070C0"/>
                </a:solidFill>
                <a:latin typeface="Times New Roman" pitchFamily="18" charset="0"/>
              </a:rPr>
              <a:t>ML602-020.0M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1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Text Box 61"/>
          <p:cNvSpPr txBox="1">
            <a:spLocks noChangeArrowheads="1"/>
          </p:cNvSpPr>
          <p:nvPr/>
        </p:nvSpPr>
        <p:spPr bwMode="auto">
          <a:xfrm>
            <a:off x="2694798" y="850680"/>
            <a:ext cx="642870" cy="4444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dirty="0" smtClean="0">
                <a:solidFill>
                  <a:schemeClr val="tx1"/>
                </a:solidFill>
                <a:latin typeface="Times New Roman" pitchFamily="18" charset="0"/>
              </a:rPr>
              <a:t>DC/DC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dirty="0" smtClean="0">
                <a:solidFill>
                  <a:srgbClr val="0070C0"/>
                </a:solidFill>
                <a:latin typeface="Times New Roman" pitchFamily="18" charset="0"/>
              </a:rPr>
              <a:t>LT8602</a:t>
            </a:r>
            <a:endParaRPr lang="de-DE" altLang="en-US" sz="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3" name="Text Box 61"/>
          <p:cNvSpPr txBox="1">
            <a:spLocks noChangeArrowheads="1"/>
          </p:cNvSpPr>
          <p:nvPr/>
        </p:nvSpPr>
        <p:spPr bwMode="auto">
          <a:xfrm>
            <a:off x="2494920" y="3927201"/>
            <a:ext cx="870579" cy="325781"/>
          </a:xfrm>
          <a:prstGeom prst="rect">
            <a:avLst/>
          </a:prstGeom>
          <a:noFill/>
          <a:ln w="9525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900" dirty="0" err="1" smtClean="0">
                <a:solidFill>
                  <a:schemeClr val="tx1"/>
                </a:solidFill>
                <a:latin typeface="Times New Roman" pitchFamily="18" charset="0"/>
              </a:rPr>
              <a:t>Config</a:t>
            </a:r>
            <a:r>
              <a:rPr lang="de-DE" altLang="en-US" sz="900" dirty="0" smtClean="0">
                <a:solidFill>
                  <a:schemeClr val="tx1"/>
                </a:solidFill>
                <a:latin typeface="Times New Roman" pitchFamily="18" charset="0"/>
              </a:rPr>
              <a:t>. Flash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dirty="0" smtClean="0">
                <a:solidFill>
                  <a:srgbClr val="0070C0"/>
                </a:solidFill>
                <a:latin typeface="Times New Roman" pitchFamily="18" charset="0"/>
              </a:rPr>
              <a:t>MT25QU512</a:t>
            </a:r>
            <a:endParaRPr lang="de-DE" altLang="en-US" sz="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590821" y="894510"/>
            <a:ext cx="1506893" cy="34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ts val="6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de-DE" altLang="en-US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Xilinx FPG</a:t>
            </a:r>
            <a:r>
              <a:rPr lang="en-US" altLang="en-US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de-DE" alt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54"/>
          <p:cNvSpPr>
            <a:spLocks noChangeShapeType="1"/>
          </p:cNvSpPr>
          <p:nvPr/>
        </p:nvSpPr>
        <p:spPr bwMode="auto">
          <a:xfrm flipV="1">
            <a:off x="1074497" y="2312860"/>
            <a:ext cx="226616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61"/>
          <p:cNvSpPr txBox="1">
            <a:spLocks noChangeArrowheads="1"/>
          </p:cNvSpPr>
          <p:nvPr/>
        </p:nvSpPr>
        <p:spPr bwMode="auto">
          <a:xfrm>
            <a:off x="5934285" y="1546382"/>
            <a:ext cx="747133" cy="3023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dirty="0" err="1" smtClean="0">
                <a:solidFill>
                  <a:schemeClr val="tx1"/>
                </a:solidFill>
                <a:latin typeface="Times New Roman" pitchFamily="18" charset="0"/>
              </a:rPr>
              <a:t>Comp</a:t>
            </a:r>
            <a:endParaRPr lang="de-DE" altLang="en-US" sz="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dirty="0" smtClean="0">
                <a:solidFill>
                  <a:srgbClr val="0070C0"/>
                </a:solidFill>
                <a:latin typeface="Times New Roman" pitchFamily="18" charset="0"/>
              </a:rPr>
              <a:t>ADCMP601</a:t>
            </a:r>
            <a:endParaRPr lang="de-DE" altLang="en-US" sz="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6" name="Text Box 61"/>
          <p:cNvSpPr txBox="1">
            <a:spLocks noChangeArrowheads="1"/>
          </p:cNvSpPr>
          <p:nvPr/>
        </p:nvSpPr>
        <p:spPr bwMode="auto">
          <a:xfrm>
            <a:off x="5988562" y="1162131"/>
            <a:ext cx="628650" cy="244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 New Roman" pitchFamily="18" charset="0"/>
              </a:rPr>
              <a:t>Preamp</a:t>
            </a:r>
          </a:p>
        </p:txBody>
      </p:sp>
      <p:sp>
        <p:nvSpPr>
          <p:cNvPr id="28" name="Line 69"/>
          <p:cNvSpPr>
            <a:spLocks noChangeShapeType="1"/>
          </p:cNvSpPr>
          <p:nvPr/>
        </p:nvSpPr>
        <p:spPr bwMode="auto">
          <a:xfrm>
            <a:off x="5058288" y="2122782"/>
            <a:ext cx="92392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69"/>
          <p:cNvSpPr>
            <a:spLocks noChangeShapeType="1"/>
          </p:cNvSpPr>
          <p:nvPr/>
        </p:nvSpPr>
        <p:spPr bwMode="auto">
          <a:xfrm flipV="1">
            <a:off x="5048762" y="1689887"/>
            <a:ext cx="88552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69"/>
          <p:cNvSpPr>
            <a:spLocks noChangeShapeType="1"/>
          </p:cNvSpPr>
          <p:nvPr/>
        </p:nvSpPr>
        <p:spPr bwMode="auto">
          <a:xfrm>
            <a:off x="5858350" y="1284368"/>
            <a:ext cx="1238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69"/>
          <p:cNvSpPr>
            <a:spLocks noChangeShapeType="1"/>
          </p:cNvSpPr>
          <p:nvPr/>
        </p:nvSpPr>
        <p:spPr bwMode="auto">
          <a:xfrm>
            <a:off x="6617212" y="1297068"/>
            <a:ext cx="34155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3"/>
          <p:cNvSpPr>
            <a:spLocks noChangeShapeType="1"/>
          </p:cNvSpPr>
          <p:nvPr/>
        </p:nvSpPr>
        <p:spPr bwMode="auto">
          <a:xfrm>
            <a:off x="6226675" y="1848696"/>
            <a:ext cx="0" cy="1143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" name="Group 9"/>
          <p:cNvGrpSpPr>
            <a:grpSpLocks/>
          </p:cNvGrpSpPr>
          <p:nvPr/>
        </p:nvGrpSpPr>
        <p:grpSpPr bwMode="auto">
          <a:xfrm>
            <a:off x="1034797" y="1198274"/>
            <a:ext cx="1013095" cy="562348"/>
            <a:chOff x="1801699" y="1410867"/>
            <a:chExt cx="589208" cy="298456"/>
          </a:xfrm>
        </p:grpSpPr>
        <p:sp>
          <p:nvSpPr>
            <p:cNvPr id="41" name="Rectangle 67"/>
            <p:cNvSpPr>
              <a:spLocks noChangeArrowheads="1"/>
            </p:cNvSpPr>
            <p:nvPr/>
          </p:nvSpPr>
          <p:spPr bwMode="auto">
            <a:xfrm>
              <a:off x="1852209" y="1422976"/>
              <a:ext cx="512707" cy="28634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defRPr kumimoji="1" sz="2000">
                  <a:solidFill>
                    <a:srgbClr val="003399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40000"/>
                </a:spcBef>
                <a:buChar char="–"/>
                <a:defRPr kumimoji="1" sz="2000">
                  <a:solidFill>
                    <a:srgbClr val="3366FF"/>
                  </a:solidFill>
                  <a:latin typeface="Tahom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defRPr kumimoji="1" sz="2000">
                  <a:solidFill>
                    <a:srgbClr val="9933FF"/>
                  </a:solidFill>
                  <a:latin typeface="Tahoma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rgbClr val="CC0099"/>
                  </a:solidFill>
                  <a:latin typeface="Tahoma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000"/>
            </a:p>
          </p:txBody>
        </p: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801699" y="1410867"/>
              <a:ext cx="589208" cy="19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defRPr kumimoji="1" sz="2000">
                  <a:solidFill>
                    <a:srgbClr val="003399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40000"/>
                </a:spcBef>
                <a:buChar char="–"/>
                <a:defRPr kumimoji="1" sz="2000">
                  <a:solidFill>
                    <a:srgbClr val="3366FF"/>
                  </a:solidFill>
                  <a:latin typeface="Tahom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defRPr kumimoji="1" sz="2000">
                  <a:solidFill>
                    <a:srgbClr val="9933FF"/>
                  </a:solidFill>
                  <a:latin typeface="Tahoma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rgbClr val="CC0099"/>
                  </a:solidFill>
                  <a:latin typeface="Tahoma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smtClean="0">
                  <a:solidFill>
                    <a:schemeClr val="tx1"/>
                  </a:solidFill>
                  <a:latin typeface="Times New Roman" pitchFamily="18" charset="0"/>
                </a:rPr>
                <a:t>DC/DC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800" dirty="0" smtClean="0">
                  <a:solidFill>
                    <a:srgbClr val="0070C0"/>
                  </a:solidFill>
                  <a:latin typeface="Times New Roman" pitchFamily="18" charset="0"/>
                </a:rPr>
                <a:t>THN 15-7211WIR</a:t>
              </a:r>
              <a:endParaRPr lang="de-DE" altLang="en-US" sz="800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</p:grp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2319385" y="876811"/>
            <a:ext cx="411459" cy="19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900" dirty="0" smtClean="0">
                <a:solidFill>
                  <a:schemeClr val="tx1"/>
                </a:solidFill>
                <a:latin typeface="Times New Roman" pitchFamily="18" charset="0"/>
              </a:rPr>
              <a:t>+5V</a:t>
            </a:r>
            <a:endParaRPr lang="de-DE" altLang="en-US" sz="9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1223141" y="1560656"/>
            <a:ext cx="70146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900" dirty="0" smtClean="0">
                <a:solidFill>
                  <a:schemeClr val="tx1"/>
                </a:solidFill>
                <a:latin typeface="Times New Roman" pitchFamily="18" charset="0"/>
              </a:rPr>
              <a:t>43-160V</a:t>
            </a:r>
            <a:endParaRPr lang="de-DE" altLang="en-US" sz="9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5235785" y="4330700"/>
            <a:ext cx="698500" cy="3540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Temp</a:t>
            </a:r>
            <a:r>
              <a:rPr lang="de-DE" altLang="en-US" sz="10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dirty="0" smtClean="0">
                <a:solidFill>
                  <a:srgbClr val="0070C0"/>
                </a:solidFill>
                <a:latin typeface="Times New Roman" pitchFamily="18" charset="0"/>
              </a:rPr>
              <a:t>TMP116</a:t>
            </a:r>
            <a:endParaRPr lang="de-DE" altLang="en-US" sz="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6037519" y="4328072"/>
            <a:ext cx="698500" cy="3540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Pressure</a:t>
            </a:r>
            <a:endParaRPr lang="de-DE" altLang="en-US" sz="1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dirty="0" smtClean="0">
                <a:solidFill>
                  <a:srgbClr val="0070C0"/>
                </a:solidFill>
                <a:latin typeface="Times New Roman" pitchFamily="18" charset="0"/>
              </a:rPr>
              <a:t>DPS310</a:t>
            </a:r>
            <a:endParaRPr lang="de-DE" altLang="en-US" sz="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64" name="Text Box 61"/>
          <p:cNvSpPr txBox="1">
            <a:spLocks noChangeArrowheads="1"/>
          </p:cNvSpPr>
          <p:nvPr/>
        </p:nvSpPr>
        <p:spPr bwMode="auto">
          <a:xfrm>
            <a:off x="4531577" y="4337231"/>
            <a:ext cx="527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dirty="0">
                <a:solidFill>
                  <a:schemeClr val="tx1"/>
                </a:solidFill>
                <a:latin typeface="Times New Roman" pitchFamily="18" charset="0"/>
              </a:rPr>
              <a:t>I2C</a:t>
            </a:r>
          </a:p>
        </p:txBody>
      </p:sp>
      <p:sp>
        <p:nvSpPr>
          <p:cNvPr id="65" name="Text Box 61"/>
          <p:cNvSpPr txBox="1">
            <a:spLocks noChangeArrowheads="1"/>
          </p:cNvSpPr>
          <p:nvPr/>
        </p:nvSpPr>
        <p:spPr bwMode="auto">
          <a:xfrm>
            <a:off x="4556385" y="2005997"/>
            <a:ext cx="527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dirty="0" smtClean="0">
                <a:solidFill>
                  <a:schemeClr val="tx1"/>
                </a:solidFill>
                <a:latin typeface="Times New Roman" pitchFamily="18" charset="0"/>
              </a:rPr>
              <a:t>SPI</a:t>
            </a:r>
            <a:endParaRPr lang="de-DE" altLang="en-US" sz="1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6" name="Line 54"/>
          <p:cNvSpPr>
            <a:spLocks noChangeShapeType="1"/>
          </p:cNvSpPr>
          <p:nvPr/>
        </p:nvSpPr>
        <p:spPr bwMode="auto">
          <a:xfrm flipV="1">
            <a:off x="3351018" y="2419943"/>
            <a:ext cx="27549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54"/>
          <p:cNvSpPr>
            <a:spLocks noChangeShapeType="1"/>
          </p:cNvSpPr>
          <p:nvPr/>
        </p:nvSpPr>
        <p:spPr bwMode="auto">
          <a:xfrm flipV="1">
            <a:off x="1868941" y="2298079"/>
            <a:ext cx="263016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63"/>
          <p:cNvSpPr>
            <a:spLocks noChangeShapeType="1"/>
          </p:cNvSpPr>
          <p:nvPr/>
        </p:nvSpPr>
        <p:spPr bwMode="auto">
          <a:xfrm>
            <a:off x="1554351" y="1767602"/>
            <a:ext cx="0" cy="1766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365958" y="940035"/>
            <a:ext cx="126376" cy="265659"/>
            <a:chOff x="3601046" y="893730"/>
            <a:chExt cx="207962" cy="265659"/>
          </a:xfrm>
        </p:grpSpPr>
        <p:sp>
          <p:nvSpPr>
            <p:cNvPr id="69" name="Line 69"/>
            <p:cNvSpPr>
              <a:spLocks noChangeShapeType="1"/>
            </p:cNvSpPr>
            <p:nvPr/>
          </p:nvSpPr>
          <p:spPr bwMode="auto">
            <a:xfrm flipH="1">
              <a:off x="3601046" y="893730"/>
              <a:ext cx="2079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9"/>
            <p:cNvSpPr>
              <a:spLocks noChangeShapeType="1"/>
            </p:cNvSpPr>
            <p:nvPr/>
          </p:nvSpPr>
          <p:spPr bwMode="auto">
            <a:xfrm flipH="1">
              <a:off x="3601046" y="985245"/>
              <a:ext cx="2079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69"/>
            <p:cNvSpPr>
              <a:spLocks noChangeShapeType="1"/>
            </p:cNvSpPr>
            <p:nvPr/>
          </p:nvSpPr>
          <p:spPr bwMode="auto">
            <a:xfrm flipH="1">
              <a:off x="3601046" y="1081084"/>
              <a:ext cx="2067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69"/>
            <p:cNvSpPr>
              <a:spLocks noChangeShapeType="1"/>
            </p:cNvSpPr>
            <p:nvPr/>
          </p:nvSpPr>
          <p:spPr bwMode="auto">
            <a:xfrm flipH="1">
              <a:off x="3601046" y="1159389"/>
              <a:ext cx="2079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2143658" y="1876846"/>
            <a:ext cx="1221842" cy="1256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4" name="Text Box 13"/>
          <p:cNvSpPr txBox="1">
            <a:spLocks noChangeArrowheads="1"/>
          </p:cNvSpPr>
          <p:nvPr/>
        </p:nvSpPr>
        <p:spPr bwMode="auto">
          <a:xfrm>
            <a:off x="2363048" y="1883641"/>
            <a:ext cx="642870" cy="29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ts val="6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de-DE" altLang="en-US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ICM</a:t>
            </a:r>
            <a:endParaRPr lang="de-DE" altLang="en-US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3188027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mDOT</a:t>
            </a:r>
            <a:r>
              <a:rPr lang="en-GB" dirty="0" smtClean="0"/>
              <a:t> </a:t>
            </a:r>
            <a:r>
              <a:rPr lang="en-GB" dirty="0" err="1" smtClean="0"/>
              <a:t>Blockdiagram</a:t>
            </a:r>
            <a:endParaRPr dirty="0"/>
          </a:p>
        </p:txBody>
      </p:sp>
      <p:sp>
        <p:nvSpPr>
          <p:cNvPr id="96" name="Text Box 61"/>
          <p:cNvSpPr txBox="1">
            <a:spLocks noChangeArrowheads="1"/>
          </p:cNvSpPr>
          <p:nvPr/>
        </p:nvSpPr>
        <p:spPr bwMode="auto">
          <a:xfrm>
            <a:off x="5256724" y="1151558"/>
            <a:ext cx="601625" cy="3798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dirty="0" smtClean="0">
                <a:solidFill>
                  <a:schemeClr val="tx1"/>
                </a:solidFill>
                <a:latin typeface="Times New Roman" pitchFamily="18" charset="0"/>
              </a:rPr>
              <a:t>ADC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dirty="0" smtClean="0">
                <a:solidFill>
                  <a:srgbClr val="0070C0"/>
                </a:solidFill>
                <a:latin typeface="Times New Roman" pitchFamily="18" charset="0"/>
              </a:rPr>
              <a:t>ADC3424</a:t>
            </a:r>
            <a:endParaRPr lang="de-DE" altLang="en-US" sz="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97" name="Line 69"/>
          <p:cNvSpPr>
            <a:spLocks noChangeShapeType="1"/>
          </p:cNvSpPr>
          <p:nvPr/>
        </p:nvSpPr>
        <p:spPr bwMode="auto">
          <a:xfrm>
            <a:off x="5048762" y="1349938"/>
            <a:ext cx="2079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Text Box 61"/>
          <p:cNvSpPr txBox="1">
            <a:spLocks noChangeArrowheads="1"/>
          </p:cNvSpPr>
          <p:nvPr/>
        </p:nvSpPr>
        <p:spPr bwMode="auto">
          <a:xfrm>
            <a:off x="3579752" y="2280252"/>
            <a:ext cx="44837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smtClean="0">
                <a:solidFill>
                  <a:schemeClr val="tx1"/>
                </a:solidFill>
                <a:latin typeface="Times New Roman" pitchFamily="18" charset="0"/>
              </a:rPr>
              <a:t>uart</a:t>
            </a:r>
            <a:endParaRPr lang="de-DE" altLang="en-US" sz="1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4" name="Line 9"/>
          <p:cNvSpPr>
            <a:spLocks noChangeShapeType="1"/>
          </p:cNvSpPr>
          <p:nvPr/>
        </p:nvSpPr>
        <p:spPr bwMode="auto">
          <a:xfrm flipV="1">
            <a:off x="2994377" y="3133675"/>
            <a:ext cx="0" cy="19734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6885849" y="4325928"/>
            <a:ext cx="698500" cy="35402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Compass</a:t>
            </a:r>
            <a:endParaRPr lang="de-DE" altLang="en-US" sz="1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dirty="0" smtClean="0">
                <a:solidFill>
                  <a:srgbClr val="0070C0"/>
                </a:solidFill>
                <a:latin typeface="Times New Roman" pitchFamily="18" charset="0"/>
              </a:rPr>
              <a:t>LISL3MDL</a:t>
            </a:r>
            <a:endParaRPr lang="de-DE" altLang="en-US" sz="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07" name="Line 54"/>
          <p:cNvSpPr>
            <a:spLocks noChangeShapeType="1"/>
          </p:cNvSpPr>
          <p:nvPr/>
        </p:nvSpPr>
        <p:spPr bwMode="auto">
          <a:xfrm flipV="1">
            <a:off x="3351018" y="2558293"/>
            <a:ext cx="27549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Text Box 61"/>
          <p:cNvSpPr txBox="1">
            <a:spLocks noChangeArrowheads="1"/>
          </p:cNvSpPr>
          <p:nvPr/>
        </p:nvSpPr>
        <p:spPr bwMode="auto">
          <a:xfrm>
            <a:off x="3579751" y="2426866"/>
            <a:ext cx="59850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smtClean="0">
                <a:solidFill>
                  <a:schemeClr val="tx1"/>
                </a:solidFill>
                <a:latin typeface="Times New Roman" pitchFamily="18" charset="0"/>
              </a:rPr>
              <a:t>clock</a:t>
            </a:r>
            <a:endParaRPr lang="de-DE" altLang="en-US" sz="1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9" name="Line 54"/>
          <p:cNvSpPr>
            <a:spLocks noChangeShapeType="1"/>
          </p:cNvSpPr>
          <p:nvPr/>
        </p:nvSpPr>
        <p:spPr bwMode="auto">
          <a:xfrm flipV="1">
            <a:off x="3351018" y="2686136"/>
            <a:ext cx="27549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Text Box 61"/>
          <p:cNvSpPr txBox="1">
            <a:spLocks noChangeArrowheads="1"/>
          </p:cNvSpPr>
          <p:nvPr/>
        </p:nvSpPr>
        <p:spPr bwMode="auto">
          <a:xfrm>
            <a:off x="3579752" y="2559046"/>
            <a:ext cx="44837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smtClean="0">
                <a:solidFill>
                  <a:schemeClr val="tx1"/>
                </a:solidFill>
                <a:latin typeface="Times New Roman" pitchFamily="18" charset="0"/>
              </a:rPr>
              <a:t>sync</a:t>
            </a:r>
            <a:endParaRPr lang="de-DE" altLang="en-US" sz="1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1" name="Line 63"/>
          <p:cNvSpPr>
            <a:spLocks noChangeShapeType="1"/>
          </p:cNvSpPr>
          <p:nvPr/>
        </p:nvSpPr>
        <p:spPr bwMode="auto">
          <a:xfrm flipV="1">
            <a:off x="6223822" y="1406794"/>
            <a:ext cx="2853" cy="1385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Text Box 61"/>
          <p:cNvSpPr txBox="1">
            <a:spLocks noChangeArrowheads="1"/>
          </p:cNvSpPr>
          <p:nvPr/>
        </p:nvSpPr>
        <p:spPr bwMode="auto">
          <a:xfrm>
            <a:off x="5995541" y="1963085"/>
            <a:ext cx="740477" cy="3293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dirty="0" smtClean="0">
                <a:solidFill>
                  <a:schemeClr val="tx1"/>
                </a:solidFill>
                <a:latin typeface="Times New Roman" pitchFamily="18" charset="0"/>
              </a:rPr>
              <a:t>DAC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dirty="0" smtClean="0">
                <a:solidFill>
                  <a:srgbClr val="0070C0"/>
                </a:solidFill>
                <a:latin typeface="Times New Roman" pitchFamily="18" charset="0"/>
              </a:rPr>
              <a:t>LTC2600</a:t>
            </a:r>
            <a:endParaRPr lang="de-DE" altLang="en-US" sz="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62422" y="2518028"/>
            <a:ext cx="676201" cy="347008"/>
            <a:chOff x="6265958" y="3509647"/>
            <a:chExt cx="676201" cy="347008"/>
          </a:xfrm>
        </p:grpSpPr>
        <p:sp>
          <p:nvSpPr>
            <p:cNvPr id="117" name="AutoShape 49"/>
            <p:cNvSpPr>
              <a:spLocks noChangeArrowheads="1"/>
            </p:cNvSpPr>
            <p:nvPr/>
          </p:nvSpPr>
          <p:spPr bwMode="auto">
            <a:xfrm>
              <a:off x="6265958" y="3557798"/>
              <a:ext cx="676201" cy="298857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defRPr kumimoji="1" sz="2000">
                  <a:solidFill>
                    <a:srgbClr val="003399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40000"/>
                </a:spcBef>
                <a:buChar char="–"/>
                <a:defRPr kumimoji="1" sz="2000">
                  <a:solidFill>
                    <a:srgbClr val="3366FF"/>
                  </a:solidFill>
                  <a:latin typeface="Tahom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defRPr kumimoji="1" sz="2000">
                  <a:solidFill>
                    <a:srgbClr val="9933FF"/>
                  </a:solidFill>
                  <a:latin typeface="Tahoma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rgbClr val="CC0099"/>
                  </a:solidFill>
                  <a:latin typeface="Tahoma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19" name="Text Box 61"/>
            <p:cNvSpPr txBox="1">
              <a:spLocks noChangeArrowheads="1"/>
            </p:cNvSpPr>
            <p:nvPr/>
          </p:nvSpPr>
          <p:spPr bwMode="auto">
            <a:xfrm>
              <a:off x="6289733" y="3509647"/>
              <a:ext cx="628650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>
                <a:spcBef>
                  <a:spcPct val="60000"/>
                </a:spcBef>
                <a:defRPr kumimoji="1" sz="2000">
                  <a:solidFill>
                    <a:srgbClr val="003399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40000"/>
                </a:spcBef>
                <a:buChar char="–"/>
                <a:defRPr kumimoji="1" sz="2000">
                  <a:solidFill>
                    <a:srgbClr val="3366FF"/>
                  </a:solidFill>
                  <a:latin typeface="Tahom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defRPr kumimoji="1" sz="2000">
                  <a:solidFill>
                    <a:srgbClr val="9933FF"/>
                  </a:solidFill>
                  <a:latin typeface="Tahoma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rgbClr val="CC0099"/>
                  </a:solidFill>
                  <a:latin typeface="Tahoma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smtClean="0">
                  <a:solidFill>
                    <a:schemeClr val="tx1"/>
                  </a:solidFill>
                  <a:latin typeface="Times New Roman" pitchFamily="18" charset="0"/>
                </a:rPr>
                <a:t>HV-Ctrl 1..24</a:t>
              </a:r>
              <a:endParaRPr lang="de-DE" altLang="en-US" sz="1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20" name="Line 54"/>
          <p:cNvSpPr>
            <a:spLocks noChangeShapeType="1"/>
          </p:cNvSpPr>
          <p:nvPr/>
        </p:nvSpPr>
        <p:spPr bwMode="auto">
          <a:xfrm flipV="1">
            <a:off x="5058288" y="2729567"/>
            <a:ext cx="404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Line 28"/>
          <p:cNvSpPr>
            <a:spLocks noChangeShapeType="1"/>
          </p:cNvSpPr>
          <p:nvPr/>
        </p:nvSpPr>
        <p:spPr bwMode="auto">
          <a:xfrm>
            <a:off x="2019938" y="1282197"/>
            <a:ext cx="16172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39063" y="2216351"/>
            <a:ext cx="533544" cy="375228"/>
            <a:chOff x="6265958" y="3557798"/>
            <a:chExt cx="676201" cy="298857"/>
          </a:xfrm>
        </p:grpSpPr>
        <p:sp>
          <p:nvSpPr>
            <p:cNvPr id="129" name="AutoShape 49"/>
            <p:cNvSpPr>
              <a:spLocks noChangeArrowheads="1"/>
            </p:cNvSpPr>
            <p:nvPr/>
          </p:nvSpPr>
          <p:spPr bwMode="auto">
            <a:xfrm>
              <a:off x="6265958" y="3557798"/>
              <a:ext cx="676201" cy="298857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defRPr kumimoji="1" sz="2000">
                  <a:solidFill>
                    <a:srgbClr val="003399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40000"/>
                </a:spcBef>
                <a:buChar char="–"/>
                <a:defRPr kumimoji="1" sz="2000">
                  <a:solidFill>
                    <a:srgbClr val="3366FF"/>
                  </a:solidFill>
                  <a:latin typeface="Tahom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defRPr kumimoji="1" sz="2000">
                  <a:solidFill>
                    <a:srgbClr val="9933FF"/>
                  </a:solidFill>
                  <a:latin typeface="Tahoma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rgbClr val="CC0099"/>
                  </a:solidFill>
                  <a:latin typeface="Tahoma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30" name="Text Box 61"/>
            <p:cNvSpPr txBox="1">
              <a:spLocks noChangeArrowheads="1"/>
            </p:cNvSpPr>
            <p:nvPr/>
          </p:nvSpPr>
          <p:spPr bwMode="auto">
            <a:xfrm>
              <a:off x="6289733" y="3587599"/>
              <a:ext cx="628650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>
                <a:spcBef>
                  <a:spcPct val="60000"/>
                </a:spcBef>
                <a:defRPr kumimoji="1" sz="2000">
                  <a:solidFill>
                    <a:srgbClr val="003399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40000"/>
                </a:spcBef>
                <a:buChar char="–"/>
                <a:defRPr kumimoji="1" sz="2000">
                  <a:solidFill>
                    <a:srgbClr val="3366FF"/>
                  </a:solidFill>
                  <a:latin typeface="Tahom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defRPr kumimoji="1" sz="2000">
                  <a:solidFill>
                    <a:srgbClr val="9933FF"/>
                  </a:solidFill>
                  <a:latin typeface="Tahoma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rgbClr val="CC0099"/>
                  </a:solidFill>
                  <a:latin typeface="Tahoma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 dirty="0" smtClean="0">
                  <a:solidFill>
                    <a:schemeClr val="tx1"/>
                  </a:solidFill>
                  <a:latin typeface="Times New Roman" pitchFamily="18" charset="0"/>
                </a:rPr>
                <a:t>PCA</a:t>
              </a:r>
              <a:endParaRPr lang="de-DE" altLang="en-US" sz="1100" b="1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31" name="Text Box 61"/>
          <p:cNvSpPr txBox="1">
            <a:spLocks noChangeArrowheads="1"/>
          </p:cNvSpPr>
          <p:nvPr/>
        </p:nvSpPr>
        <p:spPr bwMode="auto">
          <a:xfrm>
            <a:off x="4501788" y="1453942"/>
            <a:ext cx="59560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smtClean="0">
                <a:solidFill>
                  <a:schemeClr val="tx1"/>
                </a:solidFill>
                <a:latin typeface="Times New Roman" pitchFamily="18" charset="0"/>
              </a:rPr>
              <a:t>iserdes</a:t>
            </a:r>
            <a:endParaRPr lang="de-DE" altLang="en-US" sz="1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2" name="Text Box 61"/>
          <p:cNvSpPr txBox="1">
            <a:spLocks noChangeArrowheads="1"/>
          </p:cNvSpPr>
          <p:nvPr/>
        </p:nvSpPr>
        <p:spPr bwMode="auto">
          <a:xfrm>
            <a:off x="4649023" y="2511847"/>
            <a:ext cx="44837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smtClean="0">
                <a:solidFill>
                  <a:schemeClr val="tx1"/>
                </a:solidFill>
                <a:latin typeface="Times New Roman" pitchFamily="18" charset="0"/>
              </a:rPr>
              <a:t>uart</a:t>
            </a:r>
            <a:endParaRPr lang="de-DE" altLang="en-US" sz="1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5" name="Text Box 61"/>
          <p:cNvSpPr txBox="1">
            <a:spLocks noChangeArrowheads="1"/>
          </p:cNvSpPr>
          <p:nvPr/>
        </p:nvSpPr>
        <p:spPr bwMode="auto">
          <a:xfrm>
            <a:off x="4556385" y="3216256"/>
            <a:ext cx="527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dirty="0" smtClean="0">
                <a:solidFill>
                  <a:schemeClr val="tx1"/>
                </a:solidFill>
                <a:latin typeface="Times New Roman" pitchFamily="18" charset="0"/>
              </a:rPr>
              <a:t>SPI</a:t>
            </a:r>
            <a:endParaRPr lang="de-DE" altLang="en-US" sz="1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6" name="Line 69"/>
          <p:cNvSpPr>
            <a:spLocks noChangeShapeType="1"/>
          </p:cNvSpPr>
          <p:nvPr/>
        </p:nvSpPr>
        <p:spPr bwMode="auto">
          <a:xfrm>
            <a:off x="5058288" y="3332937"/>
            <a:ext cx="34099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Text Box 61"/>
          <p:cNvSpPr txBox="1">
            <a:spLocks noChangeArrowheads="1"/>
          </p:cNvSpPr>
          <p:nvPr/>
        </p:nvSpPr>
        <p:spPr bwMode="auto">
          <a:xfrm>
            <a:off x="4556385" y="2961992"/>
            <a:ext cx="527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trig</a:t>
            </a:r>
            <a:endParaRPr lang="de-DE" altLang="en-US" sz="1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8" name="Line 69"/>
          <p:cNvSpPr>
            <a:spLocks noChangeShapeType="1"/>
          </p:cNvSpPr>
          <p:nvPr/>
        </p:nvSpPr>
        <p:spPr bwMode="auto">
          <a:xfrm>
            <a:off x="5058288" y="3085672"/>
            <a:ext cx="132718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9" name="Group 138"/>
          <p:cNvGrpSpPr/>
          <p:nvPr/>
        </p:nvGrpSpPr>
        <p:grpSpPr>
          <a:xfrm>
            <a:off x="6383092" y="2965405"/>
            <a:ext cx="596652" cy="488348"/>
            <a:chOff x="6265958" y="3557798"/>
            <a:chExt cx="676201" cy="298857"/>
          </a:xfrm>
        </p:grpSpPr>
        <p:sp>
          <p:nvSpPr>
            <p:cNvPr id="140" name="AutoShape 49"/>
            <p:cNvSpPr>
              <a:spLocks noChangeArrowheads="1"/>
            </p:cNvSpPr>
            <p:nvPr/>
          </p:nvSpPr>
          <p:spPr bwMode="auto">
            <a:xfrm>
              <a:off x="6265958" y="3557798"/>
              <a:ext cx="676201" cy="298857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defRPr kumimoji="1" sz="2000">
                  <a:solidFill>
                    <a:srgbClr val="003399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40000"/>
                </a:spcBef>
                <a:buChar char="–"/>
                <a:defRPr kumimoji="1" sz="2000">
                  <a:solidFill>
                    <a:srgbClr val="3366FF"/>
                  </a:solidFill>
                  <a:latin typeface="Tahom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defRPr kumimoji="1" sz="2000">
                  <a:solidFill>
                    <a:srgbClr val="9933FF"/>
                  </a:solidFill>
                  <a:latin typeface="Tahoma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rgbClr val="CC0099"/>
                  </a:solidFill>
                  <a:latin typeface="Tahoma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41" name="Text Box 61"/>
            <p:cNvSpPr txBox="1">
              <a:spLocks noChangeArrowheads="1"/>
            </p:cNvSpPr>
            <p:nvPr/>
          </p:nvSpPr>
          <p:spPr bwMode="auto">
            <a:xfrm>
              <a:off x="6289733" y="3579497"/>
              <a:ext cx="628650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>
                <a:spcBef>
                  <a:spcPct val="60000"/>
                </a:spcBef>
                <a:defRPr kumimoji="1" sz="2000">
                  <a:solidFill>
                    <a:srgbClr val="003399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40000"/>
                </a:spcBef>
                <a:buChar char="–"/>
                <a:defRPr kumimoji="1" sz="2000">
                  <a:solidFill>
                    <a:srgbClr val="3366FF"/>
                  </a:solidFill>
                  <a:latin typeface="Tahom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defRPr kumimoji="1" sz="2000">
                  <a:solidFill>
                    <a:srgbClr val="9933FF"/>
                  </a:solidFill>
                  <a:latin typeface="Tahoma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rgbClr val="CC0099"/>
                  </a:solidFill>
                  <a:latin typeface="Tahoma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smtClean="0">
                  <a:solidFill>
                    <a:schemeClr val="tx1"/>
                  </a:solidFill>
                  <a:latin typeface="Times New Roman" pitchFamily="18" charset="0"/>
                </a:rPr>
                <a:t>LED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smtClean="0">
                  <a:solidFill>
                    <a:schemeClr val="tx1"/>
                  </a:solidFill>
                  <a:latin typeface="Times New Roman" pitchFamily="18" charset="0"/>
                </a:rPr>
                <a:t>flasher</a:t>
              </a:r>
              <a:endParaRPr lang="de-DE" altLang="en-US" sz="1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" name="Line 54"/>
          <p:cNvSpPr>
            <a:spLocks noChangeShapeType="1"/>
          </p:cNvSpPr>
          <p:nvPr/>
        </p:nvSpPr>
        <p:spPr bwMode="auto">
          <a:xfrm flipV="1">
            <a:off x="6139764" y="3329133"/>
            <a:ext cx="24332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4" name="Group 143"/>
          <p:cNvGrpSpPr/>
          <p:nvPr/>
        </p:nvGrpSpPr>
        <p:grpSpPr>
          <a:xfrm>
            <a:off x="6957795" y="1151558"/>
            <a:ext cx="496596" cy="295367"/>
            <a:chOff x="6265958" y="3557798"/>
            <a:chExt cx="676201" cy="298857"/>
          </a:xfrm>
        </p:grpSpPr>
        <p:sp>
          <p:nvSpPr>
            <p:cNvPr id="145" name="AutoShape 49"/>
            <p:cNvSpPr>
              <a:spLocks noChangeArrowheads="1"/>
            </p:cNvSpPr>
            <p:nvPr/>
          </p:nvSpPr>
          <p:spPr bwMode="auto">
            <a:xfrm>
              <a:off x="6265958" y="3557798"/>
              <a:ext cx="676201" cy="298857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defRPr kumimoji="1" sz="2000">
                  <a:solidFill>
                    <a:srgbClr val="003399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40000"/>
                </a:spcBef>
                <a:buChar char="–"/>
                <a:defRPr kumimoji="1" sz="2000">
                  <a:solidFill>
                    <a:srgbClr val="3366FF"/>
                  </a:solidFill>
                  <a:latin typeface="Tahom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defRPr kumimoji="1" sz="2000">
                  <a:solidFill>
                    <a:srgbClr val="9933FF"/>
                  </a:solidFill>
                  <a:latin typeface="Tahoma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rgbClr val="CC0099"/>
                  </a:solidFill>
                  <a:latin typeface="Tahoma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46" name="Text Box 61"/>
            <p:cNvSpPr txBox="1">
              <a:spLocks noChangeArrowheads="1"/>
            </p:cNvSpPr>
            <p:nvPr/>
          </p:nvSpPr>
          <p:spPr bwMode="auto">
            <a:xfrm>
              <a:off x="6289733" y="3579497"/>
              <a:ext cx="628650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>
                <a:spcBef>
                  <a:spcPct val="60000"/>
                </a:spcBef>
                <a:defRPr kumimoji="1" sz="2000">
                  <a:solidFill>
                    <a:srgbClr val="003399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40000"/>
                </a:spcBef>
                <a:buChar char="–"/>
                <a:defRPr kumimoji="1" sz="2000">
                  <a:solidFill>
                    <a:srgbClr val="3366FF"/>
                  </a:solidFill>
                  <a:latin typeface="Tahoma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defRPr kumimoji="1" sz="2000">
                  <a:solidFill>
                    <a:srgbClr val="9933FF"/>
                  </a:solidFill>
                  <a:latin typeface="Tahoma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har char="–"/>
                <a:defRPr kumimoji="1" sz="2000">
                  <a:solidFill>
                    <a:srgbClr val="CC0099"/>
                  </a:solidFill>
                  <a:latin typeface="Tahoma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har char="»"/>
                <a:defRPr kumimoji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smtClean="0">
                  <a:solidFill>
                    <a:schemeClr val="tx1"/>
                  </a:solidFill>
                  <a:latin typeface="Times New Roman" pitchFamily="18" charset="0"/>
                </a:rPr>
                <a:t>PMT</a:t>
              </a:r>
              <a:endParaRPr lang="de-DE" altLang="en-US" sz="1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47" name="Text Box 61"/>
          <p:cNvSpPr txBox="1">
            <a:spLocks noChangeArrowheads="1"/>
          </p:cNvSpPr>
          <p:nvPr/>
        </p:nvSpPr>
        <p:spPr bwMode="auto">
          <a:xfrm>
            <a:off x="2466578" y="2917456"/>
            <a:ext cx="88444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dirty="0" smtClean="0">
                <a:solidFill>
                  <a:schemeClr val="tx1"/>
                </a:solidFill>
                <a:latin typeface="Times New Roman" pitchFamily="18" charset="0"/>
              </a:rPr>
              <a:t>MCU-signals</a:t>
            </a:r>
            <a:endParaRPr lang="de-DE" altLang="en-US" sz="1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8" name="Line 9"/>
          <p:cNvSpPr>
            <a:spLocks noChangeShapeType="1"/>
          </p:cNvSpPr>
          <p:nvPr/>
        </p:nvSpPr>
        <p:spPr bwMode="auto">
          <a:xfrm flipV="1">
            <a:off x="2701851" y="3133675"/>
            <a:ext cx="0" cy="19734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Rectangle 6"/>
          <p:cNvSpPr>
            <a:spLocks noChangeArrowheads="1"/>
          </p:cNvSpPr>
          <p:nvPr/>
        </p:nvSpPr>
        <p:spPr bwMode="auto">
          <a:xfrm>
            <a:off x="1324956" y="1979496"/>
            <a:ext cx="503658" cy="405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53" name="Text Box 26"/>
          <p:cNvSpPr txBox="1">
            <a:spLocks noChangeArrowheads="1"/>
          </p:cNvSpPr>
          <p:nvPr/>
        </p:nvSpPr>
        <p:spPr bwMode="auto">
          <a:xfrm>
            <a:off x="1324956" y="1939076"/>
            <a:ext cx="468758" cy="24530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smtClean="0">
                <a:solidFill>
                  <a:schemeClr val="tx1"/>
                </a:solidFill>
                <a:latin typeface="Times New Roman" pitchFamily="18" charset="0"/>
              </a:rPr>
              <a:t>DC</a:t>
            </a:r>
            <a:endParaRPr lang="de-DE" altLang="en-US" sz="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4" name="Text Box 26"/>
          <p:cNvSpPr txBox="1">
            <a:spLocks noChangeArrowheads="1"/>
          </p:cNvSpPr>
          <p:nvPr/>
        </p:nvSpPr>
        <p:spPr bwMode="auto">
          <a:xfrm>
            <a:off x="1504428" y="2177166"/>
            <a:ext cx="373047" cy="24530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de-DE" altLang="en-US" sz="800" smtClean="0">
                <a:solidFill>
                  <a:schemeClr val="tx1"/>
                </a:solidFill>
                <a:latin typeface="Times New Roman" pitchFamily="18" charset="0"/>
              </a:rPr>
              <a:t>C</a:t>
            </a:r>
            <a:endParaRPr lang="de-DE" altLang="en-US" sz="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5" name="Text Box 26"/>
          <p:cNvSpPr txBox="1">
            <a:spLocks noChangeArrowheads="1"/>
          </p:cNvSpPr>
          <p:nvPr/>
        </p:nvSpPr>
        <p:spPr bwMode="auto">
          <a:xfrm>
            <a:off x="1285961" y="2058566"/>
            <a:ext cx="591513" cy="24530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b="1" smtClean="0">
                <a:solidFill>
                  <a:schemeClr val="tx1"/>
                </a:solidFill>
                <a:latin typeface="Times New Roman" pitchFamily="18" charset="0"/>
              </a:rPr>
              <a:t>Filter</a:t>
            </a:r>
            <a:endParaRPr lang="de-DE" altLang="en-US" sz="1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6" name="Text Box 61"/>
          <p:cNvSpPr txBox="1">
            <a:spLocks noChangeArrowheads="1"/>
          </p:cNvSpPr>
          <p:nvPr/>
        </p:nvSpPr>
        <p:spPr bwMode="auto">
          <a:xfrm>
            <a:off x="2089657" y="2167701"/>
            <a:ext cx="545741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rx</a:t>
            </a:r>
            <a:r>
              <a:rPr lang="de-DE" altLang="en-US" sz="1000" dirty="0" smtClean="0">
                <a:solidFill>
                  <a:schemeClr val="tx1"/>
                </a:solidFill>
                <a:latin typeface="Times New Roman" pitchFamily="18" charset="0"/>
              </a:rPr>
              <a:t>/</a:t>
            </a:r>
            <a:r>
              <a:rPr lang="de-DE" alt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tx</a:t>
            </a:r>
            <a:endParaRPr lang="de-DE" altLang="en-US" sz="1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8" name="Text Box 61"/>
          <p:cNvSpPr txBox="1">
            <a:spLocks noChangeArrowheads="1"/>
          </p:cNvSpPr>
          <p:nvPr/>
        </p:nvSpPr>
        <p:spPr bwMode="auto">
          <a:xfrm>
            <a:off x="2089657" y="2356785"/>
            <a:ext cx="9423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smtClean="0">
                <a:solidFill>
                  <a:schemeClr val="tx1"/>
                </a:solidFill>
                <a:latin typeface="Times New Roman" pitchFamily="18" charset="0"/>
              </a:rPr>
              <a:t>dom_addr</a:t>
            </a:r>
            <a:endParaRPr lang="de-DE" altLang="en-US" sz="1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5" name="AutoShape 49"/>
          <p:cNvSpPr>
            <a:spLocks noChangeArrowheads="1"/>
          </p:cNvSpPr>
          <p:nvPr/>
        </p:nvSpPr>
        <p:spPr bwMode="auto">
          <a:xfrm>
            <a:off x="1324955" y="2937283"/>
            <a:ext cx="523533" cy="291895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900"/>
          </a:p>
        </p:txBody>
      </p:sp>
      <p:sp>
        <p:nvSpPr>
          <p:cNvPr id="166" name="Text Box 61"/>
          <p:cNvSpPr txBox="1">
            <a:spLocks noChangeArrowheads="1"/>
          </p:cNvSpPr>
          <p:nvPr/>
        </p:nvSpPr>
        <p:spPr bwMode="auto">
          <a:xfrm>
            <a:off x="1343362" y="2950778"/>
            <a:ext cx="486718" cy="24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900" smtClean="0">
                <a:solidFill>
                  <a:schemeClr val="tx1"/>
                </a:solidFill>
                <a:latin typeface="Times New Roman" pitchFamily="18" charset="0"/>
              </a:rPr>
              <a:t>JTAG</a:t>
            </a:r>
            <a:endParaRPr lang="de-DE" altLang="en-US" sz="9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8" name="AutoShape 49"/>
          <p:cNvSpPr>
            <a:spLocks noChangeArrowheads="1"/>
          </p:cNvSpPr>
          <p:nvPr/>
        </p:nvSpPr>
        <p:spPr bwMode="auto">
          <a:xfrm>
            <a:off x="552195" y="2746717"/>
            <a:ext cx="514784" cy="246259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9" name="Text Box 61"/>
          <p:cNvSpPr txBox="1">
            <a:spLocks noChangeArrowheads="1"/>
          </p:cNvSpPr>
          <p:nvPr/>
        </p:nvSpPr>
        <p:spPr bwMode="auto">
          <a:xfrm>
            <a:off x="551763" y="2772718"/>
            <a:ext cx="521338" cy="20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dirty="0" smtClean="0">
                <a:solidFill>
                  <a:schemeClr val="tx1"/>
                </a:solidFill>
                <a:latin typeface="Times New Roman" pitchFamily="18" charset="0"/>
              </a:rPr>
              <a:t>USB1</a:t>
            </a:r>
            <a:endParaRPr lang="de-DE" altLang="en-US" sz="1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0" name="Line 54"/>
          <p:cNvSpPr>
            <a:spLocks noChangeShapeType="1"/>
          </p:cNvSpPr>
          <p:nvPr/>
        </p:nvSpPr>
        <p:spPr bwMode="auto">
          <a:xfrm flipV="1">
            <a:off x="1868941" y="3072494"/>
            <a:ext cx="263016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Line 54"/>
          <p:cNvSpPr>
            <a:spLocks noChangeShapeType="1"/>
          </p:cNvSpPr>
          <p:nvPr/>
        </p:nvSpPr>
        <p:spPr bwMode="auto">
          <a:xfrm flipV="1">
            <a:off x="1066979" y="2860671"/>
            <a:ext cx="1076679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Text Box 61"/>
          <p:cNvSpPr txBox="1">
            <a:spLocks noChangeArrowheads="1"/>
          </p:cNvSpPr>
          <p:nvPr/>
        </p:nvSpPr>
        <p:spPr bwMode="auto">
          <a:xfrm>
            <a:off x="6642206" y="1733433"/>
            <a:ext cx="131030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100" dirty="0" smtClean="0">
                <a:solidFill>
                  <a:schemeClr val="tx1"/>
                </a:solidFill>
                <a:latin typeface="Times New Roman" pitchFamily="18" charset="0"/>
              </a:rPr>
              <a:t>analog_chan_0..3</a:t>
            </a:r>
            <a:endParaRPr lang="de-DE" altLang="en-US" sz="11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3" name="Text Box 61"/>
          <p:cNvSpPr txBox="1">
            <a:spLocks noChangeArrowheads="1"/>
          </p:cNvSpPr>
          <p:nvPr/>
        </p:nvSpPr>
        <p:spPr bwMode="auto">
          <a:xfrm>
            <a:off x="3549312" y="1019944"/>
            <a:ext cx="1548083" cy="41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dirty="0" smtClean="0">
                <a:solidFill>
                  <a:srgbClr val="0070C0"/>
                </a:solidFill>
                <a:latin typeface="Times New Roman" pitchFamily="18" charset="0"/>
              </a:rPr>
              <a:t>XC7S25-2FTGB196I</a:t>
            </a:r>
            <a:endParaRPr lang="de-DE" altLang="en-US" sz="10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84" name="Line 69"/>
          <p:cNvSpPr>
            <a:spLocks noChangeShapeType="1"/>
          </p:cNvSpPr>
          <p:nvPr/>
        </p:nvSpPr>
        <p:spPr bwMode="auto">
          <a:xfrm>
            <a:off x="5048763" y="1251011"/>
            <a:ext cx="1463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" name="Line 69"/>
          <p:cNvSpPr>
            <a:spLocks noChangeShapeType="1"/>
          </p:cNvSpPr>
          <p:nvPr/>
        </p:nvSpPr>
        <p:spPr bwMode="auto">
          <a:xfrm>
            <a:off x="5048763" y="1160601"/>
            <a:ext cx="1463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" name="Line 69"/>
          <p:cNvSpPr>
            <a:spLocks noChangeShapeType="1"/>
          </p:cNvSpPr>
          <p:nvPr/>
        </p:nvSpPr>
        <p:spPr bwMode="auto">
          <a:xfrm>
            <a:off x="5048763" y="1607004"/>
            <a:ext cx="1463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" name="Line 69"/>
          <p:cNvSpPr>
            <a:spLocks noChangeShapeType="1"/>
          </p:cNvSpPr>
          <p:nvPr/>
        </p:nvSpPr>
        <p:spPr bwMode="auto">
          <a:xfrm>
            <a:off x="5048763" y="1519018"/>
            <a:ext cx="1463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Text Box 61"/>
          <p:cNvSpPr txBox="1">
            <a:spLocks noChangeArrowheads="1"/>
          </p:cNvSpPr>
          <p:nvPr/>
        </p:nvSpPr>
        <p:spPr bwMode="auto">
          <a:xfrm>
            <a:off x="1228821" y="2533180"/>
            <a:ext cx="689670" cy="29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smtClean="0">
                <a:solidFill>
                  <a:schemeClr val="tx1"/>
                </a:solidFill>
                <a:latin typeface="Times New Roman" pitchFamily="18" charset="0"/>
              </a:rPr>
              <a:t>DOM_ID</a:t>
            </a:r>
            <a:endParaRPr lang="de-DE" altLang="en-US" sz="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3" name="Rectangle 6"/>
          <p:cNvSpPr>
            <a:spLocks noChangeArrowheads="1"/>
          </p:cNvSpPr>
          <p:nvPr/>
        </p:nvSpPr>
        <p:spPr bwMode="auto">
          <a:xfrm>
            <a:off x="1314290" y="2571879"/>
            <a:ext cx="514324" cy="216718"/>
          </a:xfrm>
          <a:prstGeom prst="rect">
            <a:avLst/>
          </a:prstGeom>
          <a:noFill/>
          <a:ln w="9525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4" name="Line 54"/>
          <p:cNvSpPr>
            <a:spLocks noChangeShapeType="1"/>
          </p:cNvSpPr>
          <p:nvPr/>
        </p:nvSpPr>
        <p:spPr bwMode="auto">
          <a:xfrm flipV="1">
            <a:off x="1868941" y="2694097"/>
            <a:ext cx="263016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Text Box 61"/>
          <p:cNvSpPr txBox="1">
            <a:spLocks noChangeArrowheads="1"/>
          </p:cNvSpPr>
          <p:nvPr/>
        </p:nvSpPr>
        <p:spPr bwMode="auto">
          <a:xfrm>
            <a:off x="2089657" y="2568228"/>
            <a:ext cx="545741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dirty="0" smtClean="0">
                <a:solidFill>
                  <a:schemeClr val="tx1"/>
                </a:solidFill>
                <a:latin typeface="Times New Roman" pitchFamily="18" charset="0"/>
              </a:rPr>
              <a:t>1-wire</a:t>
            </a:r>
            <a:endParaRPr lang="de-DE" altLang="en-US" sz="1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8" name="Line 28"/>
          <p:cNvSpPr>
            <a:spLocks noChangeShapeType="1"/>
          </p:cNvSpPr>
          <p:nvPr/>
        </p:nvSpPr>
        <p:spPr bwMode="auto">
          <a:xfrm>
            <a:off x="1967322" y="2061730"/>
            <a:ext cx="161141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" name="Text Box 26"/>
          <p:cNvSpPr txBox="1">
            <a:spLocks noChangeArrowheads="1"/>
          </p:cNvSpPr>
          <p:nvPr/>
        </p:nvSpPr>
        <p:spPr bwMode="auto">
          <a:xfrm>
            <a:off x="1792235" y="1862261"/>
            <a:ext cx="3894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dirty="0">
                <a:solidFill>
                  <a:schemeClr val="tx1"/>
                </a:solidFill>
                <a:latin typeface="Times New Roman" pitchFamily="18" charset="0"/>
              </a:rPr>
              <a:t>5</a:t>
            </a:r>
            <a:r>
              <a:rPr lang="de-DE" altLang="en-US" sz="1000" dirty="0" smtClean="0">
                <a:solidFill>
                  <a:schemeClr val="tx1"/>
                </a:solidFill>
                <a:latin typeface="Times New Roman" pitchFamily="18" charset="0"/>
              </a:rPr>
              <a:t>V</a:t>
            </a:r>
            <a:endParaRPr lang="de-DE" altLang="en-US" sz="1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3" name="Line 54"/>
          <p:cNvSpPr>
            <a:spLocks noChangeShapeType="1"/>
          </p:cNvSpPr>
          <p:nvPr/>
        </p:nvSpPr>
        <p:spPr bwMode="auto">
          <a:xfrm flipV="1">
            <a:off x="3382348" y="4498702"/>
            <a:ext cx="2441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" name="Line 54"/>
          <p:cNvSpPr>
            <a:spLocks noChangeShapeType="1"/>
          </p:cNvSpPr>
          <p:nvPr/>
        </p:nvSpPr>
        <p:spPr bwMode="auto">
          <a:xfrm flipV="1">
            <a:off x="3392420" y="4081984"/>
            <a:ext cx="21252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" name="Line 54"/>
          <p:cNvSpPr>
            <a:spLocks noChangeShapeType="1"/>
          </p:cNvSpPr>
          <p:nvPr/>
        </p:nvSpPr>
        <p:spPr bwMode="auto">
          <a:xfrm flipV="1">
            <a:off x="3351018" y="2959879"/>
            <a:ext cx="27549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" name="Text Box 61"/>
          <p:cNvSpPr txBox="1">
            <a:spLocks noChangeArrowheads="1"/>
          </p:cNvSpPr>
          <p:nvPr/>
        </p:nvSpPr>
        <p:spPr bwMode="auto">
          <a:xfrm>
            <a:off x="3592452" y="2842359"/>
            <a:ext cx="59850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smtClean="0">
                <a:solidFill>
                  <a:schemeClr val="tx1"/>
                </a:solidFill>
                <a:latin typeface="Times New Roman" pitchFamily="18" charset="0"/>
              </a:rPr>
              <a:t>JTAG</a:t>
            </a:r>
            <a:endParaRPr lang="de-DE" altLang="en-US" sz="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7" name="Text Box 61"/>
          <p:cNvSpPr txBox="1">
            <a:spLocks noChangeArrowheads="1"/>
          </p:cNvSpPr>
          <p:nvPr/>
        </p:nvSpPr>
        <p:spPr bwMode="auto">
          <a:xfrm>
            <a:off x="5399287" y="3163674"/>
            <a:ext cx="740477" cy="3293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dirty="0" smtClean="0">
                <a:solidFill>
                  <a:schemeClr val="tx1"/>
                </a:solidFill>
                <a:latin typeface="Times New Roman" pitchFamily="18" charset="0"/>
              </a:rPr>
              <a:t>DAC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dirty="0" smtClean="0">
                <a:solidFill>
                  <a:srgbClr val="0070C0"/>
                </a:solidFill>
                <a:latin typeface="Times New Roman" pitchFamily="18" charset="0"/>
              </a:rPr>
              <a:t>LTC2600</a:t>
            </a:r>
            <a:endParaRPr lang="de-DE" altLang="en-US" sz="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05" name="AutoShape 49"/>
          <p:cNvSpPr>
            <a:spLocks noChangeArrowheads="1"/>
          </p:cNvSpPr>
          <p:nvPr/>
        </p:nvSpPr>
        <p:spPr bwMode="auto">
          <a:xfrm>
            <a:off x="2433507" y="3333424"/>
            <a:ext cx="860460" cy="223949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900"/>
          </a:p>
        </p:txBody>
      </p:sp>
      <p:sp>
        <p:nvSpPr>
          <p:cNvPr id="220" name="Text Box 61"/>
          <p:cNvSpPr txBox="1">
            <a:spLocks noChangeArrowheads="1"/>
          </p:cNvSpPr>
          <p:nvPr/>
        </p:nvSpPr>
        <p:spPr bwMode="auto">
          <a:xfrm>
            <a:off x="2389905" y="3316066"/>
            <a:ext cx="925436" cy="24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dirty="0" smtClean="0">
                <a:solidFill>
                  <a:schemeClr val="tx1"/>
                </a:solidFill>
                <a:latin typeface="Times New Roman" pitchFamily="18" charset="0"/>
              </a:rPr>
              <a:t>Test-Pins</a:t>
            </a:r>
            <a:endParaRPr lang="de-DE" altLang="en-US" sz="1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1" name="Text Box 61"/>
          <p:cNvSpPr txBox="1">
            <a:spLocks noChangeArrowheads="1"/>
          </p:cNvSpPr>
          <p:nvPr/>
        </p:nvSpPr>
        <p:spPr bwMode="auto">
          <a:xfrm>
            <a:off x="1301113" y="3595414"/>
            <a:ext cx="597538" cy="3540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bridge</a:t>
            </a:r>
            <a:endParaRPr lang="de-DE" altLang="en-US" sz="1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dirty="0" smtClean="0">
                <a:solidFill>
                  <a:srgbClr val="0070C0"/>
                </a:solidFill>
                <a:latin typeface="Times New Roman" pitchFamily="18" charset="0"/>
              </a:rPr>
              <a:t>FT232RQ</a:t>
            </a:r>
            <a:endParaRPr lang="de-DE" altLang="en-US" sz="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22" name="AutoShape 49"/>
          <p:cNvSpPr>
            <a:spLocks noChangeArrowheads="1"/>
          </p:cNvSpPr>
          <p:nvPr/>
        </p:nvSpPr>
        <p:spPr bwMode="auto">
          <a:xfrm>
            <a:off x="552195" y="3629779"/>
            <a:ext cx="514784" cy="246259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23" name="Text Box 61"/>
          <p:cNvSpPr txBox="1">
            <a:spLocks noChangeArrowheads="1"/>
          </p:cNvSpPr>
          <p:nvPr/>
        </p:nvSpPr>
        <p:spPr bwMode="auto">
          <a:xfrm>
            <a:off x="551763" y="3655780"/>
            <a:ext cx="521338" cy="20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dirty="0" smtClean="0">
                <a:solidFill>
                  <a:schemeClr val="tx1"/>
                </a:solidFill>
                <a:latin typeface="Times New Roman" pitchFamily="18" charset="0"/>
              </a:rPr>
              <a:t>USB2</a:t>
            </a:r>
            <a:endParaRPr lang="de-DE" altLang="en-US" sz="1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4" name="Line 54"/>
          <p:cNvSpPr>
            <a:spLocks noChangeShapeType="1"/>
          </p:cNvSpPr>
          <p:nvPr/>
        </p:nvSpPr>
        <p:spPr bwMode="auto">
          <a:xfrm flipV="1">
            <a:off x="1062846" y="3758466"/>
            <a:ext cx="22311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" name="Line 54"/>
          <p:cNvSpPr>
            <a:spLocks noChangeShapeType="1"/>
          </p:cNvSpPr>
          <p:nvPr/>
        </p:nvSpPr>
        <p:spPr bwMode="auto">
          <a:xfrm flipV="1">
            <a:off x="1898651" y="3771166"/>
            <a:ext cx="170629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" name="Text Box 61"/>
          <p:cNvSpPr txBox="1">
            <a:spLocks noChangeArrowheads="1"/>
          </p:cNvSpPr>
          <p:nvPr/>
        </p:nvSpPr>
        <p:spPr bwMode="auto">
          <a:xfrm>
            <a:off x="3579750" y="4371569"/>
            <a:ext cx="852549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dirty="0" err="1">
                <a:solidFill>
                  <a:schemeClr val="tx1"/>
                </a:solidFill>
                <a:latin typeface="Times New Roman" pitchFamily="18" charset="0"/>
              </a:rPr>
              <a:t>c</a:t>
            </a:r>
            <a:r>
              <a:rPr lang="de-DE" alt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lock_qosc</a:t>
            </a:r>
            <a:endParaRPr lang="de-DE" altLang="en-US" sz="1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8" name="AutoShape 49"/>
          <p:cNvSpPr>
            <a:spLocks noChangeArrowheads="1"/>
          </p:cNvSpPr>
          <p:nvPr/>
        </p:nvSpPr>
        <p:spPr bwMode="auto">
          <a:xfrm>
            <a:off x="2195061" y="768302"/>
            <a:ext cx="178487" cy="611839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27" name="Text Box 61"/>
          <p:cNvSpPr txBox="1">
            <a:spLocks noChangeArrowheads="1"/>
          </p:cNvSpPr>
          <p:nvPr/>
        </p:nvSpPr>
        <p:spPr bwMode="auto">
          <a:xfrm rot="16200000">
            <a:off x="1908456" y="970654"/>
            <a:ext cx="713596" cy="24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jumper</a:t>
            </a:r>
            <a:endParaRPr lang="de-DE" altLang="en-US" sz="1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9" name="Line 28"/>
          <p:cNvSpPr>
            <a:spLocks noChangeShapeType="1"/>
          </p:cNvSpPr>
          <p:nvPr/>
        </p:nvSpPr>
        <p:spPr bwMode="auto">
          <a:xfrm>
            <a:off x="2403715" y="1071881"/>
            <a:ext cx="28076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" name="Line 28"/>
          <p:cNvSpPr>
            <a:spLocks noChangeShapeType="1"/>
          </p:cNvSpPr>
          <p:nvPr/>
        </p:nvSpPr>
        <p:spPr bwMode="auto">
          <a:xfrm>
            <a:off x="1077990" y="1072920"/>
            <a:ext cx="109252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" name="AutoShape 49"/>
          <p:cNvSpPr>
            <a:spLocks noChangeArrowheads="1"/>
          </p:cNvSpPr>
          <p:nvPr/>
        </p:nvSpPr>
        <p:spPr bwMode="auto">
          <a:xfrm>
            <a:off x="552195" y="965068"/>
            <a:ext cx="514784" cy="246259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2" name="Text Box 61"/>
          <p:cNvSpPr txBox="1">
            <a:spLocks noChangeArrowheads="1"/>
          </p:cNvSpPr>
          <p:nvPr/>
        </p:nvSpPr>
        <p:spPr bwMode="auto">
          <a:xfrm>
            <a:off x="444500" y="972019"/>
            <a:ext cx="723851" cy="20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dirty="0" smtClean="0">
                <a:solidFill>
                  <a:schemeClr val="tx1"/>
                </a:solidFill>
                <a:latin typeface="Times New Roman" pitchFamily="18" charset="0"/>
              </a:rPr>
              <a:t>Power</a:t>
            </a:r>
            <a:endParaRPr lang="de-DE" altLang="en-US" sz="1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4" name="Line 28"/>
          <p:cNvSpPr>
            <a:spLocks noChangeShapeType="1"/>
          </p:cNvSpPr>
          <p:nvPr/>
        </p:nvSpPr>
        <p:spPr bwMode="auto">
          <a:xfrm>
            <a:off x="1454150" y="857489"/>
            <a:ext cx="72751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" name="Text Box 26"/>
          <p:cNvSpPr txBox="1">
            <a:spLocks noChangeArrowheads="1"/>
          </p:cNvSpPr>
          <p:nvPr/>
        </p:nvSpPr>
        <p:spPr bwMode="auto">
          <a:xfrm>
            <a:off x="1274841" y="679351"/>
            <a:ext cx="915186" cy="19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900" dirty="0" smtClean="0">
                <a:solidFill>
                  <a:schemeClr val="tx1"/>
                </a:solidFill>
                <a:latin typeface="Times New Roman" pitchFamily="18" charset="0"/>
              </a:rPr>
              <a:t>USB2_+5V</a:t>
            </a:r>
            <a:endParaRPr lang="de-DE" altLang="en-US" sz="9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6" name="Text Box 61"/>
          <p:cNvSpPr txBox="1">
            <a:spLocks noChangeArrowheads="1"/>
          </p:cNvSpPr>
          <p:nvPr/>
        </p:nvSpPr>
        <p:spPr bwMode="auto">
          <a:xfrm>
            <a:off x="6379898" y="3638912"/>
            <a:ext cx="642870" cy="4444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dirty="0" smtClean="0">
                <a:solidFill>
                  <a:schemeClr val="tx1"/>
                </a:solidFill>
                <a:latin typeface="Times New Roman" pitchFamily="18" charset="0"/>
              </a:rPr>
              <a:t>DC/DC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800" dirty="0" smtClean="0">
                <a:solidFill>
                  <a:srgbClr val="0070C0"/>
                </a:solidFill>
                <a:latin typeface="Times New Roman" pitchFamily="18" charset="0"/>
              </a:rPr>
              <a:t>LT3494</a:t>
            </a:r>
            <a:endParaRPr lang="de-DE" altLang="en-US" sz="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37" name="Text Box 26"/>
          <p:cNvSpPr txBox="1">
            <a:spLocks noChangeArrowheads="1"/>
          </p:cNvSpPr>
          <p:nvPr/>
        </p:nvSpPr>
        <p:spPr bwMode="auto">
          <a:xfrm>
            <a:off x="5907581" y="3664760"/>
            <a:ext cx="534387" cy="19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900" dirty="0" smtClean="0">
                <a:solidFill>
                  <a:schemeClr val="tx1"/>
                </a:solidFill>
                <a:latin typeface="Times New Roman" pitchFamily="18" charset="0"/>
              </a:rPr>
              <a:t>+3.3V</a:t>
            </a:r>
            <a:endParaRPr lang="de-DE" altLang="en-US" sz="9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3" name="Line 28"/>
          <p:cNvSpPr>
            <a:spLocks noChangeShapeType="1"/>
          </p:cNvSpPr>
          <p:nvPr/>
        </p:nvSpPr>
        <p:spPr bwMode="auto">
          <a:xfrm>
            <a:off x="6088815" y="3860113"/>
            <a:ext cx="2807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" name="Text Box 26"/>
          <p:cNvSpPr txBox="1">
            <a:spLocks noChangeArrowheads="1"/>
          </p:cNvSpPr>
          <p:nvPr/>
        </p:nvSpPr>
        <p:spPr bwMode="auto">
          <a:xfrm>
            <a:off x="6845682" y="3668306"/>
            <a:ext cx="998193" cy="19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900" dirty="0" smtClean="0">
                <a:solidFill>
                  <a:schemeClr val="tx1"/>
                </a:solidFill>
                <a:latin typeface="Times New Roman" pitchFamily="18" charset="0"/>
              </a:rPr>
              <a:t>LED_+16V</a:t>
            </a:r>
            <a:endParaRPr lang="de-DE" altLang="en-US" sz="9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" name="Line 28"/>
          <p:cNvSpPr>
            <a:spLocks noChangeShapeType="1"/>
          </p:cNvSpPr>
          <p:nvPr/>
        </p:nvSpPr>
        <p:spPr bwMode="auto">
          <a:xfrm>
            <a:off x="7034884" y="3860113"/>
            <a:ext cx="637541" cy="10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" name="Text Box 61"/>
          <p:cNvSpPr txBox="1">
            <a:spLocks noChangeArrowheads="1"/>
          </p:cNvSpPr>
          <p:nvPr/>
        </p:nvSpPr>
        <p:spPr bwMode="auto">
          <a:xfrm>
            <a:off x="3579752" y="3647240"/>
            <a:ext cx="44837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defRPr kumimoji="1" sz="20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kumimoji="1" sz="2000">
                <a:solidFill>
                  <a:srgbClr val="3366FF"/>
                </a:solidFill>
                <a:latin typeface="Tahoma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9933FF"/>
                </a:solidFill>
                <a:latin typeface="Tahoma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har char="–"/>
              <a:defRPr kumimoji="1" sz="2000">
                <a:solidFill>
                  <a:srgbClr val="CC0099"/>
                </a:solidFill>
                <a:latin typeface="Tahoma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000" smtClean="0">
                <a:solidFill>
                  <a:schemeClr val="tx1"/>
                </a:solidFill>
                <a:latin typeface="Times New Roman" pitchFamily="18" charset="0"/>
              </a:rPr>
              <a:t>uart</a:t>
            </a:r>
            <a:endParaRPr lang="de-DE" altLang="en-US" sz="1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5121944" y="679351"/>
            <a:ext cx="2948329" cy="1779645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r>
              <a:rPr lang="de-DE" dirty="0" smtClean="0"/>
              <a:t> on </a:t>
            </a:r>
            <a:r>
              <a:rPr lang="de-DE" dirty="0" err="1" smtClean="0"/>
              <a:t>channel</a:t>
            </a:r>
            <a:r>
              <a:rPr lang="de-DE" dirty="0" smtClean="0"/>
              <a:t> #3 </a:t>
            </a:r>
            <a:r>
              <a:rPr lang="de-DE" dirty="0" err="1" smtClean="0"/>
              <a:t>and</a:t>
            </a:r>
            <a:r>
              <a:rPr lang="de-DE" dirty="0" smtClean="0"/>
              <a:t> #0</a:t>
            </a:r>
            <a:endParaRPr lang="de-DE" dirty="0" smtClean="0"/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mDOT</a:t>
            </a:r>
            <a:r>
              <a:rPr lang="de-DE" dirty="0" smtClean="0"/>
              <a:t> </a:t>
            </a:r>
            <a:r>
              <a:rPr lang="de-DE" dirty="0" smtClean="0"/>
              <a:t>power off at -60°C (</a:t>
            </a:r>
            <a:r>
              <a:rPr lang="de-DE" dirty="0" err="1" smtClean="0"/>
              <a:t>board</a:t>
            </a:r>
            <a:r>
              <a:rPr lang="de-DE" dirty="0" smtClean="0"/>
              <a:t> </a:t>
            </a:r>
            <a:r>
              <a:rPr lang="de-DE" dirty="0" err="1" smtClean="0"/>
              <a:t>temp</a:t>
            </a:r>
            <a:r>
              <a:rPr lang="de-DE" dirty="0" smtClean="0"/>
              <a:t>.), </a:t>
            </a:r>
            <a:r>
              <a:rPr lang="de-DE" dirty="0" err="1" smtClean="0"/>
              <a:t>fridge</a:t>
            </a:r>
            <a:r>
              <a:rPr lang="de-DE" dirty="0" smtClean="0"/>
              <a:t> was at -70°C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Repowering</a:t>
            </a:r>
            <a:r>
              <a:rPr lang="de-DE" dirty="0" smtClean="0"/>
              <a:t> after 2 </a:t>
            </a:r>
            <a:r>
              <a:rPr lang="de-DE" dirty="0" err="1" smtClean="0"/>
              <a:t>hours</a:t>
            </a:r>
            <a:r>
              <a:rPr lang="de-DE" dirty="0" smtClean="0"/>
              <a:t> at -62°C 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de-DE" dirty="0" smtClean="0"/>
              <a:t>ICM </a:t>
            </a:r>
            <a:r>
              <a:rPr lang="de-DE" dirty="0" smtClean="0"/>
              <a:t>/ </a:t>
            </a:r>
            <a:r>
              <a:rPr lang="de-DE" dirty="0" err="1" smtClean="0"/>
              <a:t>mDOT</a:t>
            </a:r>
            <a:r>
              <a:rPr lang="de-DE" dirty="0" smtClean="0"/>
              <a:t> FPGAs,  </a:t>
            </a:r>
            <a:r>
              <a:rPr lang="de-DE" dirty="0" err="1" smtClean="0"/>
              <a:t>load</a:t>
            </a:r>
            <a:r>
              <a:rPr lang="de-DE" dirty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flash</a:t>
            </a:r>
            <a:r>
              <a:rPr lang="de-DE" dirty="0"/>
              <a:t> </a:t>
            </a:r>
            <a:r>
              <a:rPr lang="de-DE" dirty="0"/>
              <a:t>w/o </a:t>
            </a:r>
            <a:r>
              <a:rPr lang="de-DE" dirty="0" err="1" smtClean="0"/>
              <a:t>problems</a:t>
            </a:r>
            <a:endParaRPr lang="de-DE" dirty="0" smtClean="0"/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analog </a:t>
            </a:r>
            <a:r>
              <a:rPr lang="de-DE" dirty="0" err="1" smtClean="0"/>
              <a:t>channels</a:t>
            </a:r>
            <a:r>
              <a:rPr lang="de-DE" dirty="0" smtClean="0"/>
              <a:t> 0, 2 </a:t>
            </a:r>
            <a:r>
              <a:rPr lang="de-DE" dirty="0" err="1" smtClean="0"/>
              <a:t>and</a:t>
            </a:r>
            <a:r>
              <a:rPr lang="de-DE" dirty="0" smtClean="0"/>
              <a:t> 3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functioning</a:t>
            </a:r>
            <a:r>
              <a:rPr lang="de-DE" dirty="0" smtClean="0"/>
              <a:t> at </a:t>
            </a:r>
            <a:r>
              <a:rPr lang="de-DE" dirty="0" smtClean="0"/>
              <a:t>-60°C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ADC (FPGA) </a:t>
            </a:r>
            <a:r>
              <a:rPr lang="de-DE" dirty="0" err="1" smtClean="0"/>
              <a:t>recalibration</a:t>
            </a:r>
            <a:r>
              <a:rPr lang="de-DE" dirty="0" smtClean="0"/>
              <a:t> was not </a:t>
            </a:r>
            <a:r>
              <a:rPr lang="de-DE" dirty="0" err="1" smtClean="0"/>
              <a:t>required</a:t>
            </a:r>
            <a:endParaRPr lang="de-DE" dirty="0" smtClean="0"/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de-DE" dirty="0" smtClean="0"/>
              <a:t>FPGA internal </a:t>
            </a:r>
            <a:r>
              <a:rPr lang="de-DE" dirty="0" err="1" smtClean="0"/>
              <a:t>delays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slightly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depending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30</a:t>
            </a:fld>
            <a:endParaRPr lang="en-GB"/>
          </a:p>
        </p:txBody>
      </p:sp>
      <p:sp>
        <p:nvSpPr>
          <p:cNvPr id="5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 dirty="0" smtClean="0"/>
              <a:t>Low </a:t>
            </a:r>
            <a:r>
              <a:rPr lang="de-DE" dirty="0" err="1" smtClean="0"/>
              <a:t>Temperature</a:t>
            </a:r>
            <a:r>
              <a:rPr lang="de-DE" dirty="0" smtClean="0"/>
              <a:t> Test,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/>
              <a:t>R</a:t>
            </a:r>
            <a:r>
              <a:rPr lang="de-DE" dirty="0" err="1" smtClean="0"/>
              <a:t>esults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2396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391038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Baseline Noise at -35°C, PMTs connected, HV = off,</a:t>
            </a:r>
            <a:endParaRPr dirty="0"/>
          </a:p>
        </p:txBody>
      </p:sp>
      <p:pic>
        <p:nvPicPr>
          <p:cNvPr id="4098" name="Picture 2" descr="H:\zn\Projects\IceCube2\mDOT\measured\fridge\chan0_HV-off_-35C_fridge_base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684069"/>
            <a:ext cx="3414913" cy="187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zn\Projects\IceCube2\mDOT\measured\fridge\chan2_HV-off_-35C_fridge_base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368" y="644236"/>
            <a:ext cx="3494734" cy="191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zn\Projects\IceCube2\mDOT\measured\fridge\chan3_HV-off_-35C_fridge_base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819402"/>
            <a:ext cx="3466519" cy="191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826631" y="1420062"/>
            <a:ext cx="7503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ADA4940 </a:t>
            </a:r>
            <a:r>
              <a:rPr lang="de-DE" sz="1000" dirty="0" err="1" smtClean="0"/>
              <a:t>version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663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Random PMT Signals at -35°C</a:t>
            </a:r>
            <a:endParaRPr dirty="0"/>
          </a:p>
        </p:txBody>
      </p:sp>
      <p:pic>
        <p:nvPicPr>
          <p:cNvPr id="5122" name="Picture 2" descr="H:\zn\Projects\IceCube2\mDOT\measured\fridge\chan0_triple_pulses_104V_base-v21_-35C_frid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6" y="707016"/>
            <a:ext cx="3512741" cy="19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zn\Projects\IceCube2\mDOT\measured\fridge\modified_chan2_93.4V_base-v24_-35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07016"/>
            <a:ext cx="3478357" cy="18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zn\Projects\IceCube2\mDOT\measured\fridge\chan3_95V_base-v24_-35C_frid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6" y="2777835"/>
            <a:ext cx="3566519" cy="195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 dirty="0" smtClean="0"/>
              <a:t>Chan_0, Baseline </a:t>
            </a:r>
            <a:r>
              <a:rPr lang="de-DE" dirty="0" err="1" smtClean="0"/>
              <a:t>shift</a:t>
            </a:r>
            <a:r>
              <a:rPr lang="de-DE" dirty="0" smtClean="0"/>
              <a:t> vs. </a:t>
            </a:r>
            <a:r>
              <a:rPr lang="de-DE" dirty="0" err="1" smtClean="0"/>
              <a:t>Temp</a:t>
            </a:r>
            <a:r>
              <a:rPr lang="de-DE" dirty="0" smtClean="0"/>
              <a:t>., </a:t>
            </a:r>
            <a:r>
              <a:rPr lang="de-DE" dirty="0" err="1" smtClean="0"/>
              <a:t>preliminary</a:t>
            </a:r>
            <a:endParaRPr lang="de-DE" dirty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541020"/>
              </p:ext>
            </p:extLst>
          </p:nvPr>
        </p:nvGraphicFramePr>
        <p:xfrm>
          <a:off x="998818" y="950070"/>
          <a:ext cx="3338622" cy="2194560"/>
        </p:xfrm>
        <a:graphic>
          <a:graphicData uri="http://schemas.openxmlformats.org/drawingml/2006/table">
            <a:tbl>
              <a:tblPr firstRow="1" bandRow="1">
                <a:tableStyleId>{BD328E2D-86B7-4F02-9C46-FDA03F93F72B}</a:tableStyleId>
              </a:tblPr>
              <a:tblGrid>
                <a:gridCol w="1112874"/>
                <a:gridCol w="1112874"/>
                <a:gridCol w="1112874"/>
              </a:tblGrid>
              <a:tr h="239183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 smtClean="0"/>
                        <a:t>Temp</a:t>
                      </a:r>
                      <a:r>
                        <a:rPr lang="de-DE" sz="1000" dirty="0" smtClean="0"/>
                        <a:t>. /°C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Baseline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/>
                        <a:t>DAC0_e</a:t>
                      </a:r>
                      <a:endParaRPr lang="en-US" sz="1000" dirty="0"/>
                    </a:p>
                  </a:txBody>
                  <a:tcPr/>
                </a:tc>
              </a:tr>
              <a:tr h="239183">
                <a:tc>
                  <a:txBody>
                    <a:bodyPr/>
                    <a:lstStyle/>
                    <a:p>
                      <a:pPr algn="r"/>
                      <a:r>
                        <a:rPr lang="de-DE" sz="1000" dirty="0" smtClean="0"/>
                        <a:t>-15.85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smtClean="0"/>
                        <a:t>1991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smtClean="0"/>
                        <a:t>38500</a:t>
                      </a:r>
                      <a:endParaRPr lang="en-US" sz="1000" dirty="0"/>
                    </a:p>
                  </a:txBody>
                  <a:tcPr/>
                </a:tc>
              </a:tr>
              <a:tr h="239183">
                <a:tc>
                  <a:txBody>
                    <a:bodyPr/>
                    <a:lstStyle/>
                    <a:p>
                      <a:pPr algn="r"/>
                      <a:r>
                        <a:rPr lang="de-DE" sz="1000" dirty="0" smtClean="0"/>
                        <a:t>-9.1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smtClean="0"/>
                        <a:t>1988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/>
                    </a:p>
                  </a:txBody>
                  <a:tcPr/>
                </a:tc>
              </a:tr>
              <a:tr h="239183">
                <a:tc>
                  <a:txBody>
                    <a:bodyPr/>
                    <a:lstStyle/>
                    <a:p>
                      <a:pPr algn="r"/>
                      <a:r>
                        <a:rPr lang="de-DE" sz="1000" dirty="0" smtClean="0"/>
                        <a:t>-7.5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smtClean="0"/>
                        <a:t>1987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/>
                    </a:p>
                  </a:txBody>
                  <a:tcPr/>
                </a:tc>
              </a:tr>
              <a:tr h="239183">
                <a:tc>
                  <a:txBody>
                    <a:bodyPr/>
                    <a:lstStyle/>
                    <a:p>
                      <a:pPr algn="r"/>
                      <a:r>
                        <a:rPr lang="de-DE" sz="1000" dirty="0" smtClean="0"/>
                        <a:t>-5.5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smtClean="0"/>
                        <a:t>1987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/>
                    </a:p>
                  </a:txBody>
                  <a:tcPr/>
                </a:tc>
              </a:tr>
              <a:tr h="239183">
                <a:tc>
                  <a:txBody>
                    <a:bodyPr/>
                    <a:lstStyle/>
                    <a:p>
                      <a:pPr algn="r"/>
                      <a:r>
                        <a:rPr lang="de-DE" sz="1000" dirty="0" smtClean="0"/>
                        <a:t>-4.5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smtClean="0"/>
                        <a:t>1985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/>
                    </a:p>
                  </a:txBody>
                  <a:tcPr/>
                </a:tc>
              </a:tr>
              <a:tr h="239183">
                <a:tc>
                  <a:txBody>
                    <a:bodyPr/>
                    <a:lstStyle/>
                    <a:p>
                      <a:pPr algn="r"/>
                      <a:r>
                        <a:rPr lang="de-DE" sz="1000" dirty="0" smtClean="0"/>
                        <a:t>+4.0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smtClean="0"/>
                        <a:t>1980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/>
                    </a:p>
                  </a:txBody>
                  <a:tcPr/>
                </a:tc>
              </a:tr>
              <a:tr h="239183">
                <a:tc>
                  <a:txBody>
                    <a:bodyPr/>
                    <a:lstStyle/>
                    <a:p>
                      <a:pPr algn="r"/>
                      <a:r>
                        <a:rPr lang="de-DE" sz="1000" dirty="0" smtClean="0"/>
                        <a:t>+11.25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smtClean="0"/>
                        <a:t>1975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/>
                    </a:p>
                  </a:txBody>
                  <a:tcPr/>
                </a:tc>
              </a:tr>
              <a:tr h="239183">
                <a:tc>
                  <a:txBody>
                    <a:bodyPr/>
                    <a:lstStyle/>
                    <a:p>
                      <a:pPr algn="r"/>
                      <a:r>
                        <a:rPr lang="de-DE" sz="1000" dirty="0" smtClean="0"/>
                        <a:t>+16,56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 smtClean="0"/>
                        <a:t>1970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498763" y="3435352"/>
            <a:ext cx="8375255" cy="984249"/>
          </a:xfrm>
        </p:spPr>
        <p:txBody>
          <a:bodyPr/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Baseline </a:t>
            </a:r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 ~-</a:t>
            </a:r>
            <a:r>
              <a:rPr lang="de-DE" dirty="0" smtClean="0"/>
              <a:t>0.5</a:t>
            </a:r>
            <a:r>
              <a:rPr lang="de-DE" dirty="0" smtClean="0"/>
              <a:t>% / 30°C  (ADC </a:t>
            </a:r>
            <a:r>
              <a:rPr lang="de-DE" dirty="0" err="1" smtClean="0"/>
              <a:t>bins</a:t>
            </a:r>
            <a:r>
              <a:rPr lang="de-DE" dirty="0" smtClean="0"/>
              <a:t>, 21 / 4095)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More </a:t>
            </a:r>
            <a:r>
              <a:rPr lang="de-DE" dirty="0" err="1" smtClean="0"/>
              <a:t>careful</a:t>
            </a:r>
            <a:r>
              <a:rPr lang="de-DE" dirty="0" smtClean="0"/>
              <a:t> </a:t>
            </a:r>
            <a:r>
              <a:rPr lang="de-DE" dirty="0" err="1" smtClean="0"/>
              <a:t>resistor</a:t>
            </a:r>
            <a:r>
              <a:rPr lang="de-DE" dirty="0" smtClean="0"/>
              <a:t> (</a:t>
            </a:r>
            <a:r>
              <a:rPr lang="de-DE" dirty="0" err="1" smtClean="0"/>
              <a:t>gain</a:t>
            </a:r>
            <a:r>
              <a:rPr lang="de-DE" dirty="0" smtClean="0"/>
              <a:t>), </a:t>
            </a:r>
            <a:r>
              <a:rPr lang="de-DE" dirty="0" err="1" smtClean="0"/>
              <a:t>V_ref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DAC </a:t>
            </a:r>
            <a:r>
              <a:rPr lang="de-DE" dirty="0" err="1" smtClean="0"/>
              <a:t>selection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356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 dirty="0" err="1" smtClean="0"/>
              <a:t>Comparison</a:t>
            </a:r>
            <a:r>
              <a:rPr lang="de-DE" dirty="0" smtClean="0"/>
              <a:t>, Channel_0 vs. Channel_3</a:t>
            </a:r>
            <a:endParaRPr lang="de-DE" dirty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89234"/>
              </p:ext>
            </p:extLst>
          </p:nvPr>
        </p:nvGraphicFramePr>
        <p:xfrm>
          <a:off x="888459" y="779699"/>
          <a:ext cx="7191984" cy="3881120"/>
        </p:xfrm>
        <a:graphic>
          <a:graphicData uri="http://schemas.openxmlformats.org/drawingml/2006/table">
            <a:tbl>
              <a:tblPr firstRow="1" bandRow="1">
                <a:tableStyleId>{BD328E2D-86B7-4F02-9C46-FDA03F93F72B}</a:tableStyleId>
              </a:tblPr>
              <a:tblGrid>
                <a:gridCol w="1861226"/>
                <a:gridCol w="1154349"/>
                <a:gridCol w="1167319"/>
                <a:gridCol w="3009090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Chan_0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Chan_3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remark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Input </a:t>
                      </a:r>
                      <a:r>
                        <a:rPr lang="de-DE" sz="1200" dirty="0" err="1" smtClean="0"/>
                        <a:t>protection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 smtClean="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 smtClean="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To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prevent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the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damage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of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the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preamplifier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stage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Coupling</a:t>
                      </a:r>
                      <a:r>
                        <a:rPr lang="de-DE" sz="1200" dirty="0" smtClean="0"/>
                        <a:t>, PMT </a:t>
                      </a:r>
                      <a:r>
                        <a:rPr lang="de-DE" sz="1200" dirty="0" err="1" smtClean="0"/>
                        <a:t>to</a:t>
                      </a:r>
                      <a:r>
                        <a:rPr lang="de-DE" sz="1200" dirty="0" smtClean="0"/>
                        <a:t> ADC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DC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AC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Chan_3 </a:t>
                      </a:r>
                      <a:r>
                        <a:rPr lang="de-DE" sz="1200" dirty="0" err="1" smtClean="0"/>
                        <a:t>with</a:t>
                      </a:r>
                      <a:r>
                        <a:rPr lang="de-DE" sz="1200" dirty="0" smtClean="0"/>
                        <a:t> AC-</a:t>
                      </a:r>
                      <a:r>
                        <a:rPr lang="de-DE" sz="1200" dirty="0" err="1" smtClean="0"/>
                        <a:t>coupling</a:t>
                      </a:r>
                      <a:r>
                        <a:rPr lang="de-DE" sz="1200" dirty="0" smtClean="0"/>
                        <a:t> after </a:t>
                      </a:r>
                      <a:r>
                        <a:rPr lang="de-DE" sz="1200" dirty="0" err="1" smtClean="0"/>
                        <a:t>preamp</a:t>
                      </a:r>
                      <a:r>
                        <a:rPr lang="de-DE" sz="1200" dirty="0" smtClean="0"/>
                        <a:t>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Power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consumption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23.7 mW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27.5 mW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Assuming</a:t>
                      </a:r>
                      <a:r>
                        <a:rPr lang="de-DE" sz="1200" dirty="0" smtClean="0"/>
                        <a:t> 3.0V</a:t>
                      </a:r>
                      <a:r>
                        <a:rPr lang="de-DE" sz="1200" baseline="0" dirty="0" smtClean="0"/>
                        <a:t> will </a:t>
                      </a:r>
                      <a:r>
                        <a:rPr lang="de-DE" sz="1200" baseline="0" dirty="0" err="1" smtClean="0"/>
                        <a:t>be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used</a:t>
                      </a:r>
                      <a:r>
                        <a:rPr lang="de-DE" sz="1200" baseline="0" dirty="0" smtClean="0"/>
                        <a:t> at </a:t>
                      </a:r>
                      <a:r>
                        <a:rPr lang="de-DE" sz="1200" baseline="0" dirty="0" err="1" smtClean="0"/>
                        <a:t>mDOM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mDOM</a:t>
                      </a:r>
                      <a:r>
                        <a:rPr lang="de-DE" sz="1200" dirty="0" smtClean="0"/>
                        <a:t>, DAC </a:t>
                      </a:r>
                      <a:r>
                        <a:rPr lang="de-DE" sz="1200" dirty="0" err="1" smtClean="0"/>
                        <a:t>channels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192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mDOM</a:t>
                      </a:r>
                      <a:r>
                        <a:rPr lang="de-DE" sz="1200" dirty="0" smtClean="0"/>
                        <a:t>, 9 vs. </a:t>
                      </a:r>
                      <a:r>
                        <a:rPr lang="de-DE" sz="1200" baseline="0" dirty="0" smtClean="0"/>
                        <a:t>26 FPGA </a:t>
                      </a:r>
                      <a:r>
                        <a:rPr lang="de-DE" sz="1200" baseline="0" dirty="0" err="1" smtClean="0"/>
                        <a:t>pins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Baseline </a:t>
                      </a:r>
                      <a:r>
                        <a:rPr lang="de-DE" sz="1200" dirty="0" err="1" smtClean="0"/>
                        <a:t>noise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0.6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Typical</a:t>
                      </a:r>
                      <a:r>
                        <a:rPr lang="de-DE" sz="1200" dirty="0" smtClean="0"/>
                        <a:t> RMS, </a:t>
                      </a:r>
                      <a:r>
                        <a:rPr lang="de-DE" sz="1200" dirty="0" err="1" smtClean="0"/>
                        <a:t>with</a:t>
                      </a:r>
                      <a:r>
                        <a:rPr lang="de-DE" sz="1200" dirty="0" smtClean="0"/>
                        <a:t> open </a:t>
                      </a:r>
                      <a:r>
                        <a:rPr lang="de-DE" sz="1200" dirty="0" err="1" smtClean="0"/>
                        <a:t>input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Min. </a:t>
                      </a:r>
                      <a:r>
                        <a:rPr lang="de-DE" sz="1200" dirty="0" err="1" smtClean="0"/>
                        <a:t>trig</a:t>
                      </a:r>
                      <a:r>
                        <a:rPr lang="de-DE" sz="1200" dirty="0" smtClean="0"/>
                        <a:t>. </a:t>
                      </a:r>
                      <a:r>
                        <a:rPr lang="de-DE" sz="1200" dirty="0" err="1" smtClean="0"/>
                        <a:t>thr</a:t>
                      </a:r>
                      <a:r>
                        <a:rPr lang="de-DE" sz="1200" dirty="0" smtClean="0"/>
                        <a:t>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1/16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dirty="0" smtClean="0"/>
                        <a:t>SPE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1/4 SPE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0.5mV vs. 2mV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Dynamic </a:t>
                      </a:r>
                      <a:r>
                        <a:rPr lang="de-DE" sz="1200" dirty="0" err="1" smtClean="0"/>
                        <a:t>range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1/800 (?)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1/200 (?)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About</a:t>
                      </a:r>
                      <a:r>
                        <a:rPr lang="de-DE" sz="1200" dirty="0" smtClean="0"/>
                        <a:t>, </a:t>
                      </a:r>
                      <a:r>
                        <a:rPr lang="de-DE" sz="1200" dirty="0" err="1" smtClean="0"/>
                        <a:t>to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be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measured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exactly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Test pulse </a:t>
                      </a:r>
                      <a:r>
                        <a:rPr lang="de-DE" sz="1200" dirty="0" err="1" smtClean="0"/>
                        <a:t>resolution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16bit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16bit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DAC </a:t>
                      </a:r>
                      <a:r>
                        <a:rPr lang="de-DE" sz="1200" dirty="0" err="1" smtClean="0"/>
                        <a:t>resolution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Test pulse </a:t>
                      </a:r>
                      <a:r>
                        <a:rPr lang="de-DE" sz="1200" dirty="0" err="1" smtClean="0"/>
                        <a:t>width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1ns * 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200" dirty="0" smtClean="0"/>
                        <a:t>1ns * n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Assuming</a:t>
                      </a:r>
                      <a:r>
                        <a:rPr lang="de-DE" sz="1200" dirty="0" smtClean="0"/>
                        <a:t> FPGA</a:t>
                      </a:r>
                      <a:r>
                        <a:rPr lang="de-DE" sz="1200" baseline="0" dirty="0" smtClean="0"/>
                        <a:t> – </a:t>
                      </a:r>
                      <a:r>
                        <a:rPr lang="de-DE" sz="1200" dirty="0" err="1" smtClean="0"/>
                        <a:t>oserdes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stage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is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used</a:t>
                      </a:r>
                      <a:r>
                        <a:rPr lang="de-DE" sz="1200" dirty="0" smtClean="0"/>
                        <a:t>,</a:t>
                      </a:r>
                    </a:p>
                    <a:p>
                      <a:r>
                        <a:rPr lang="de-DE" sz="1200" dirty="0" smtClean="0"/>
                        <a:t>Not </a:t>
                      </a:r>
                      <a:r>
                        <a:rPr lang="de-DE" sz="1200" dirty="0" err="1" smtClean="0"/>
                        <a:t>yet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tested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 dirty="0" smtClean="0"/>
              <a:t>Channel #0b</a:t>
            </a:r>
            <a:endParaRPr lang="de-DE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93313" y="734928"/>
            <a:ext cx="7584406" cy="37073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err="1" smtClean="0"/>
              <a:t>Allows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adjust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preamp</a:t>
            </a:r>
            <a:r>
              <a:rPr lang="de-DE" dirty="0" smtClean="0"/>
              <a:t> </a:t>
            </a:r>
            <a:r>
              <a:rPr lang="de-DE" dirty="0" err="1" smtClean="0"/>
              <a:t>stage</a:t>
            </a:r>
            <a:endParaRPr lang="de-DE" dirty="0" smtClean="0"/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Wider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endParaRPr lang="de-DE" dirty="0" smtClean="0"/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More flexible, </a:t>
            </a:r>
            <a:r>
              <a:rPr lang="de-DE" dirty="0" err="1" smtClean="0"/>
              <a:t>could</a:t>
            </a:r>
            <a:r>
              <a:rPr lang="de-DE" dirty="0" smtClean="0"/>
              <a:t> also handle </a:t>
            </a:r>
            <a:r>
              <a:rPr lang="de-DE" dirty="0" err="1" smtClean="0"/>
              <a:t>positíve</a:t>
            </a:r>
            <a:r>
              <a:rPr lang="de-DE" dirty="0" smtClean="0"/>
              <a:t> </a:t>
            </a:r>
            <a:r>
              <a:rPr lang="de-DE" dirty="0" err="1" smtClean="0"/>
              <a:t>pulses</a:t>
            </a:r>
            <a:endParaRPr lang="de-DE" dirty="0" smtClean="0"/>
          </a:p>
          <a:p>
            <a:pPr marL="514350" lvl="1" indent="-285750" fontAlgn="base">
              <a:spcBef>
                <a:spcPts val="900"/>
              </a:spcBef>
              <a:buSzPts val="1400"/>
              <a:buFont typeface="Wingdings" panose="05000000000000000000" pitchFamily="2" charset="2"/>
              <a:buChar char="Ø"/>
            </a:pPr>
            <a:r>
              <a:rPr lang="de-DE" dirty="0" err="1"/>
              <a:t>Improved</a:t>
            </a:r>
            <a:r>
              <a:rPr lang="de-DE" dirty="0"/>
              <a:t> ADC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 smtClean="0"/>
              <a:t>protection</a:t>
            </a:r>
            <a:endParaRPr lang="de-DE" dirty="0" smtClean="0"/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PCB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endParaRPr lang="de-DE" dirty="0" smtClean="0"/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10 </a:t>
            </a:r>
            <a:r>
              <a:rPr lang="de-DE" dirty="0" err="1" smtClean="0"/>
              <a:t>modules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in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week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May</a:t>
            </a:r>
            <a:endParaRPr lang="de-DE" dirty="0" smtClean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61" y="2889885"/>
            <a:ext cx="3879741" cy="145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4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93313" y="734928"/>
            <a:ext cx="7186014" cy="37073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/>
              <a:t>The FPGA </a:t>
            </a:r>
            <a:r>
              <a:rPr lang="de-DE" dirty="0" err="1"/>
              <a:t>firmware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stable</a:t>
            </a:r>
            <a:r>
              <a:rPr lang="de-DE" dirty="0"/>
              <a:t>,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final </a:t>
            </a:r>
            <a:r>
              <a:rPr lang="de-DE" dirty="0" smtClean="0"/>
              <a:t>design</a:t>
            </a:r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The </a:t>
            </a:r>
            <a:r>
              <a:rPr lang="de-DE" dirty="0" err="1" smtClean="0"/>
              <a:t>t</a:t>
            </a:r>
            <a:r>
              <a:rPr lang="de-DE" dirty="0" err="1" smtClean="0"/>
              <a:t>ransformer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adapter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useful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rid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distortions</a:t>
            </a:r>
            <a:r>
              <a:rPr lang="de-DE" dirty="0" smtClean="0"/>
              <a:t>, </a:t>
            </a:r>
            <a:r>
              <a:rPr lang="de-DE" dirty="0" err="1" smtClean="0"/>
              <a:t>caused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/>
              <a:t>DC/DC </a:t>
            </a:r>
            <a:r>
              <a:rPr lang="de-DE" dirty="0" err="1"/>
              <a:t>converter</a:t>
            </a:r>
            <a:r>
              <a:rPr lang="de-DE" dirty="0"/>
              <a:t> </a:t>
            </a:r>
            <a:r>
              <a:rPr lang="de-DE" dirty="0" smtClean="0"/>
              <a:t>+ AC-</a:t>
            </a:r>
            <a:r>
              <a:rPr lang="de-DE" dirty="0" err="1" smtClean="0"/>
              <a:t>coupled</a:t>
            </a:r>
            <a:r>
              <a:rPr lang="de-DE" dirty="0" smtClean="0"/>
              <a:t> </a:t>
            </a:r>
            <a:r>
              <a:rPr lang="de-DE" dirty="0" err="1" smtClean="0"/>
              <a:t>ground</a:t>
            </a:r>
            <a:r>
              <a:rPr lang="de-DE" dirty="0" smtClean="0"/>
              <a:t> </a:t>
            </a:r>
            <a:r>
              <a:rPr lang="de-DE" dirty="0" err="1" smtClean="0"/>
              <a:t>loops</a:t>
            </a:r>
            <a:r>
              <a:rPr lang="de-DE" dirty="0" smtClean="0"/>
              <a:t> </a:t>
            </a:r>
            <a:endParaRPr lang="de-DE" dirty="0" smtClean="0"/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All analog </a:t>
            </a:r>
            <a:r>
              <a:rPr lang="de-DE" dirty="0" err="1" smtClean="0"/>
              <a:t>channels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cold</a:t>
            </a:r>
            <a:endParaRPr lang="de-DE" dirty="0" smtClean="0"/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The </a:t>
            </a:r>
            <a:r>
              <a:rPr lang="de-DE" dirty="0" err="1" smtClean="0"/>
              <a:t>mDOT</a:t>
            </a:r>
            <a:r>
              <a:rPr lang="de-DE" dirty="0" smtClean="0"/>
              <a:t> power </a:t>
            </a:r>
            <a:r>
              <a:rPr lang="de-DE" dirty="0" err="1" smtClean="0"/>
              <a:t>filtering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PCB design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copied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final </a:t>
            </a:r>
            <a:r>
              <a:rPr lang="de-DE" dirty="0" err="1" smtClean="0"/>
              <a:t>mDOM</a:t>
            </a:r>
            <a:r>
              <a:rPr lang="de-DE" dirty="0" smtClean="0"/>
              <a:t> design</a:t>
            </a:r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All </a:t>
            </a:r>
            <a:r>
              <a:rPr lang="de-DE" dirty="0" err="1" smtClean="0"/>
              <a:t>channels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 a </a:t>
            </a:r>
            <a:r>
              <a:rPr lang="de-DE" dirty="0" err="1" smtClean="0"/>
              <a:t>fairly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baseline</a:t>
            </a:r>
            <a:r>
              <a:rPr lang="de-DE" dirty="0" smtClean="0"/>
              <a:t> </a:t>
            </a:r>
            <a:r>
              <a:rPr lang="de-DE" dirty="0" err="1" smtClean="0"/>
              <a:t>noise</a:t>
            </a:r>
            <a:endParaRPr lang="de-DE" dirty="0" smtClean="0"/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piggyback</a:t>
            </a:r>
            <a:r>
              <a:rPr lang="de-DE" dirty="0" smtClean="0"/>
              <a:t> </a:t>
            </a:r>
            <a:r>
              <a:rPr lang="de-DE" dirty="0" err="1" smtClean="0"/>
              <a:t>slot</a:t>
            </a:r>
            <a:r>
              <a:rPr lang="de-DE" dirty="0" smtClean="0"/>
              <a:t> </a:t>
            </a:r>
            <a:r>
              <a:rPr lang="de-DE" dirty="0" err="1" smtClean="0"/>
              <a:t>allows</a:t>
            </a:r>
            <a:r>
              <a:rPr lang="de-DE" dirty="0" smtClean="0"/>
              <a:t> fast,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r>
              <a:rPr lang="de-DE" dirty="0" smtClean="0"/>
              <a:t> analog </a:t>
            </a:r>
            <a:r>
              <a:rPr lang="de-DE" dirty="0" err="1" smtClean="0"/>
              <a:t>channel</a:t>
            </a:r>
            <a:r>
              <a:rPr lang="de-DE" dirty="0" smtClean="0"/>
              <a:t> </a:t>
            </a:r>
            <a:r>
              <a:rPr lang="de-DE" dirty="0" err="1" smtClean="0"/>
              <a:t>optimization</a:t>
            </a:r>
            <a:endParaRPr lang="de-DE" dirty="0" smtClean="0"/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optimization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R,C 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(partial) </a:t>
            </a:r>
            <a:r>
              <a:rPr lang="de-DE" dirty="0" err="1" smtClean="0"/>
              <a:t>linearity</a:t>
            </a:r>
            <a:endParaRPr lang="de-DE" dirty="0" smtClean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37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824" y="208722"/>
            <a:ext cx="5842800" cy="432300"/>
          </a:xfrm>
        </p:spPr>
        <p:txBody>
          <a:bodyPr/>
          <a:lstStyle/>
          <a:p>
            <a:pPr algn="l"/>
            <a:r>
              <a:rPr lang="de-DE" dirty="0" smtClean="0"/>
              <a:t>Backup </a:t>
            </a:r>
            <a:r>
              <a:rPr lang="de-DE" dirty="0" err="1" smtClean="0"/>
              <a:t>Slides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542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5" y="187783"/>
            <a:ext cx="6696427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Channel #2, typical noise, with open input</a:t>
            </a:r>
            <a:endParaRPr dirty="0"/>
          </a:p>
        </p:txBody>
      </p:sp>
      <p:sp>
        <p:nvSpPr>
          <p:cNvPr id="5" name="Textfeld 4"/>
          <p:cNvSpPr txBox="1"/>
          <p:nvPr/>
        </p:nvSpPr>
        <p:spPr>
          <a:xfrm>
            <a:off x="888511" y="674454"/>
            <a:ext cx="575223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Rin</a:t>
            </a:r>
            <a:r>
              <a:rPr lang="de-DE" sz="1000" dirty="0" smtClean="0"/>
              <a:t>=910R, </a:t>
            </a:r>
            <a:r>
              <a:rPr lang="de-DE" sz="1000" dirty="0" err="1" smtClean="0"/>
              <a:t>Rn</a:t>
            </a:r>
            <a:r>
              <a:rPr lang="de-DE" sz="1000" dirty="0" smtClean="0"/>
              <a:t> = </a:t>
            </a:r>
            <a:r>
              <a:rPr lang="de-DE" sz="1000" b="1" dirty="0" smtClean="0"/>
              <a:t>470R</a:t>
            </a:r>
            <a:r>
              <a:rPr lang="de-DE" sz="1000" dirty="0" smtClean="0"/>
              <a:t>, </a:t>
            </a:r>
            <a:r>
              <a:rPr lang="de-DE" sz="1000" dirty="0" err="1" smtClean="0"/>
              <a:t>Cn</a:t>
            </a:r>
            <a:r>
              <a:rPr lang="de-DE" sz="1000" dirty="0" smtClean="0"/>
              <a:t>=10p, LP = 51R x </a:t>
            </a:r>
            <a:r>
              <a:rPr lang="de-DE" sz="1000" b="1" dirty="0" smtClean="0"/>
              <a:t>100p</a:t>
            </a:r>
            <a:r>
              <a:rPr lang="de-DE" sz="1000" dirty="0" smtClean="0"/>
              <a:t>, DAC0_h = 40000, DAC1_c = 18380</a:t>
            </a:r>
            <a:endParaRPr lang="en-U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50" y="1150664"/>
            <a:ext cx="6096435" cy="332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6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Channel #2, 0.5mV input</a:t>
            </a:r>
            <a:endParaRPr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2720252" y="3495472"/>
            <a:ext cx="0" cy="797881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584064" y="3756437"/>
            <a:ext cx="25519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/>
              <a:t>6</a:t>
            </a:r>
            <a:endParaRPr lang="en-US" sz="1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08" y="732077"/>
            <a:ext cx="3391712" cy="187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24" y="2775625"/>
            <a:ext cx="3099181" cy="169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F:\tek000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02" y="842815"/>
            <a:ext cx="3026798" cy="181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2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 dirty="0" smtClean="0"/>
              <a:t>Test Setup</a:t>
            </a:r>
            <a:endParaRPr lang="de-DE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93313" y="758461"/>
            <a:ext cx="7179087" cy="39694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err="1" smtClean="0"/>
              <a:t>mini_Fieldhub</a:t>
            </a:r>
            <a:r>
              <a:rPr lang="de-DE" dirty="0" smtClean="0"/>
              <a:t> </a:t>
            </a:r>
            <a:r>
              <a:rPr lang="de-DE" dirty="0" smtClean="0"/>
              <a:t>+ </a:t>
            </a:r>
            <a:r>
              <a:rPr lang="de-DE" dirty="0" smtClean="0"/>
              <a:t>1.5m </a:t>
            </a:r>
            <a:r>
              <a:rPr lang="de-DE" dirty="0" err="1" smtClean="0"/>
              <a:t>cable</a:t>
            </a:r>
            <a:r>
              <a:rPr lang="de-DE" dirty="0" smtClean="0"/>
              <a:t> + </a:t>
            </a:r>
            <a:r>
              <a:rPr lang="de-DE" dirty="0" err="1" smtClean="0"/>
              <a:t>mDOT</a:t>
            </a:r>
            <a:r>
              <a:rPr lang="de-DE" dirty="0" smtClean="0"/>
              <a:t> </a:t>
            </a:r>
            <a:endParaRPr lang="de-DE" dirty="0" smtClean="0"/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err="1" smtClean="0"/>
              <a:t>mDOT</a:t>
            </a:r>
            <a:r>
              <a:rPr lang="de-DE" dirty="0" smtClean="0"/>
              <a:t> </a:t>
            </a:r>
            <a:r>
              <a:rPr lang="de-DE" dirty="0" err="1" smtClean="0"/>
              <a:t>firmware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Tyler Anderson, Aaron Fienberg</a:t>
            </a:r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Python </a:t>
            </a:r>
            <a:r>
              <a:rPr lang="de-DE" dirty="0" err="1" smtClean="0"/>
              <a:t>scripts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Aaron </a:t>
            </a:r>
            <a:r>
              <a:rPr lang="de-DE" dirty="0" smtClean="0"/>
              <a:t>Fienberg </a:t>
            </a:r>
            <a:r>
              <a:rPr lang="de-DE" dirty="0" err="1" smtClean="0"/>
              <a:t>and</a:t>
            </a:r>
            <a:r>
              <a:rPr lang="de-DE" dirty="0" smtClean="0"/>
              <a:t> Timo Karg</a:t>
            </a:r>
            <a:endParaRPr lang="de-DE" dirty="0" smtClean="0"/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Pulse </a:t>
            </a:r>
            <a:r>
              <a:rPr lang="de-DE" dirty="0" err="1" smtClean="0"/>
              <a:t>generator</a:t>
            </a:r>
            <a:r>
              <a:rPr lang="de-DE" dirty="0" smtClean="0"/>
              <a:t> Stanford DG </a:t>
            </a:r>
            <a:r>
              <a:rPr lang="de-DE" dirty="0" smtClean="0"/>
              <a:t>645,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faked</a:t>
            </a:r>
            <a:r>
              <a:rPr lang="de-DE" dirty="0" smtClean="0"/>
              <a:t> PMT </a:t>
            </a:r>
            <a:r>
              <a:rPr lang="de-DE" dirty="0" err="1" smtClean="0"/>
              <a:t>pulses</a:t>
            </a:r>
            <a:endParaRPr lang="de-DE" dirty="0" smtClean="0"/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Plus </a:t>
            </a:r>
            <a:r>
              <a:rPr lang="de-DE" dirty="0" err="1" smtClean="0"/>
              <a:t>attenuator</a:t>
            </a:r>
            <a:r>
              <a:rPr lang="de-DE" dirty="0" smtClean="0"/>
              <a:t>, 0 </a:t>
            </a:r>
            <a:r>
              <a:rPr lang="de-DE" dirty="0" err="1" smtClean="0"/>
              <a:t>to</a:t>
            </a:r>
            <a:r>
              <a:rPr lang="de-DE" dirty="0" smtClean="0"/>
              <a:t> 40 dB</a:t>
            </a:r>
            <a:endParaRPr lang="de-DE" dirty="0" smtClean="0"/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err="1" smtClean="0"/>
              <a:t>Tektronix</a:t>
            </a:r>
            <a:r>
              <a:rPr lang="de-DE" dirty="0" smtClean="0"/>
              <a:t> </a:t>
            </a:r>
            <a:r>
              <a:rPr lang="de-DE" dirty="0" err="1" smtClean="0"/>
              <a:t>scope</a:t>
            </a:r>
            <a:r>
              <a:rPr lang="de-DE" dirty="0" smtClean="0"/>
              <a:t> MDO3104</a:t>
            </a:r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err="1" smtClean="0"/>
              <a:t>Self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isolating</a:t>
            </a:r>
            <a:r>
              <a:rPr lang="de-DE" dirty="0" smtClean="0"/>
              <a:t> analog </a:t>
            </a:r>
            <a:r>
              <a:rPr lang="de-DE" dirty="0" err="1" smtClean="0"/>
              <a:t>coupler</a:t>
            </a:r>
            <a:r>
              <a:rPr lang="de-DE" dirty="0" smtClean="0"/>
              <a:t>, </a:t>
            </a:r>
            <a:r>
              <a:rPr lang="de-DE" dirty="0" err="1"/>
              <a:t>amplitudes</a:t>
            </a:r>
            <a:r>
              <a:rPr lang="de-DE" dirty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/>
              <a:t>1mV </a:t>
            </a:r>
            <a:r>
              <a:rPr lang="de-DE" dirty="0" err="1"/>
              <a:t>pk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smtClean="0"/>
              <a:t>0.35V </a:t>
            </a:r>
            <a:r>
              <a:rPr lang="de-DE" dirty="0" err="1" smtClean="0"/>
              <a:t>pk</a:t>
            </a:r>
            <a:endParaRPr lang="de-DE" dirty="0" smtClean="0"/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r>
              <a:rPr lang="de-DE" dirty="0" err="1" smtClean="0"/>
              <a:t>Based</a:t>
            </a:r>
            <a:r>
              <a:rPr lang="de-DE" dirty="0" smtClean="0"/>
              <a:t> on RF </a:t>
            </a:r>
            <a:r>
              <a:rPr lang="de-DE" dirty="0" err="1" smtClean="0"/>
              <a:t>transformer</a:t>
            </a:r>
            <a:r>
              <a:rPr lang="de-DE" dirty="0" smtClean="0"/>
              <a:t> ADT1-1WT (0.4 </a:t>
            </a:r>
            <a:r>
              <a:rPr lang="de-DE" dirty="0" err="1" smtClean="0"/>
              <a:t>to</a:t>
            </a:r>
            <a:r>
              <a:rPr lang="de-DE" dirty="0" smtClean="0"/>
              <a:t> 800MHz </a:t>
            </a:r>
            <a:r>
              <a:rPr lang="de-DE" dirty="0" err="1" smtClean="0"/>
              <a:t>bandwidth</a:t>
            </a:r>
            <a:r>
              <a:rPr lang="de-DE" dirty="0" smtClean="0"/>
              <a:t>)</a:t>
            </a:r>
            <a:endParaRPr lang="de-DE" dirty="0" smtClean="0"/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avoid</a:t>
            </a:r>
            <a:r>
              <a:rPr lang="de-DE" dirty="0" smtClean="0"/>
              <a:t> </a:t>
            </a:r>
            <a:r>
              <a:rPr lang="de-DE" dirty="0"/>
              <a:t>DC/DC </a:t>
            </a:r>
            <a:r>
              <a:rPr lang="de-DE" dirty="0" err="1"/>
              <a:t>noise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capacitive</a:t>
            </a:r>
            <a:r>
              <a:rPr lang="de-DE" dirty="0"/>
              <a:t> </a:t>
            </a:r>
            <a:r>
              <a:rPr lang="de-DE" dirty="0" err="1"/>
              <a:t>coupled</a:t>
            </a:r>
            <a:r>
              <a:rPr lang="de-DE" dirty="0"/>
              <a:t> </a:t>
            </a:r>
            <a:r>
              <a:rPr lang="de-DE" dirty="0" err="1"/>
              <a:t>ground</a:t>
            </a:r>
            <a:r>
              <a:rPr lang="de-DE" dirty="0"/>
              <a:t> </a:t>
            </a:r>
            <a:r>
              <a:rPr lang="de-DE" dirty="0" err="1" smtClean="0"/>
              <a:t>loops</a:t>
            </a:r>
            <a:endParaRPr lang="de-DE" dirty="0" smtClean="0"/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Massive, light-</a:t>
            </a:r>
            <a:r>
              <a:rPr lang="de-DE" dirty="0" err="1" smtClean="0"/>
              <a:t>tight</a:t>
            </a:r>
            <a:r>
              <a:rPr lang="de-DE" dirty="0" smtClean="0"/>
              <a:t> </a:t>
            </a:r>
            <a:r>
              <a:rPr lang="de-DE" dirty="0" err="1" smtClean="0"/>
              <a:t>aluminum</a:t>
            </a:r>
            <a:r>
              <a:rPr lang="de-DE" dirty="0" smtClean="0"/>
              <a:t> box (BERNSTEIN CA-480)</a:t>
            </a:r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600 x 310 x 180 mm, </a:t>
            </a:r>
            <a:r>
              <a:rPr lang="de-DE" dirty="0" smtClean="0"/>
              <a:t>4 mm wall </a:t>
            </a:r>
            <a:r>
              <a:rPr lang="de-DE" dirty="0" err="1" smtClean="0"/>
              <a:t>thickness</a:t>
            </a:r>
            <a:endParaRPr lang="de-DE" dirty="0" smtClean="0"/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endParaRPr lang="de-DE" dirty="0" smtClean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49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Channel #2, 1mV input</a:t>
            </a:r>
            <a:endParaRPr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9" y="786164"/>
            <a:ext cx="3219586" cy="193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Gerade Verbindung mit Pfeil 14"/>
          <p:cNvCxnSpPr/>
          <p:nvPr/>
        </p:nvCxnSpPr>
        <p:spPr>
          <a:xfrm>
            <a:off x="2201443" y="3282146"/>
            <a:ext cx="0" cy="1257428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026345" y="3626528"/>
            <a:ext cx="32573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10</a:t>
            </a:r>
            <a:endParaRPr lang="en-US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13" y="2776890"/>
            <a:ext cx="3694438" cy="205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86" y="711631"/>
            <a:ext cx="3641661" cy="201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2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Channel #2, 2mV input</a:t>
            </a:r>
            <a:endParaRPr dirty="0"/>
          </a:p>
        </p:txBody>
      </p:sp>
      <p:pic>
        <p:nvPicPr>
          <p:cNvPr id="2053" name="Picture 5" descr="H:\zn\Projects\IceCube2\mDOT\measured\DC_cpld_modified\tek000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53" y="814528"/>
            <a:ext cx="3002604" cy="18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mit Pfeil 12"/>
          <p:cNvCxnSpPr/>
          <p:nvPr/>
        </p:nvCxnSpPr>
        <p:spPr>
          <a:xfrm>
            <a:off x="2476552" y="3094767"/>
            <a:ext cx="0" cy="1237284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301454" y="3556248"/>
            <a:ext cx="32573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17</a:t>
            </a:r>
            <a:endParaRPr lang="en-US" sz="10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75" y="723578"/>
            <a:ext cx="3506618" cy="189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174" y="2762374"/>
            <a:ext cx="3385787" cy="183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4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Channel #2, 4mV input</a:t>
            </a:r>
            <a:endParaRPr dirty="0"/>
          </a:p>
        </p:txBody>
      </p:sp>
      <p:pic>
        <p:nvPicPr>
          <p:cNvPr id="3076" name="Picture 4" descr="H:\zn\Projects\IceCube2\mDOT\measured\DC_cpld_modified\4m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2" y="971156"/>
            <a:ext cx="2847437" cy="170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mit Pfeil 10"/>
          <p:cNvCxnSpPr/>
          <p:nvPr/>
        </p:nvCxnSpPr>
        <p:spPr>
          <a:xfrm>
            <a:off x="2390088" y="3059255"/>
            <a:ext cx="0" cy="1337647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227960" y="3575848"/>
            <a:ext cx="32573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37</a:t>
            </a:r>
            <a:endParaRPr lang="en-US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05" y="2805555"/>
            <a:ext cx="3279131" cy="179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975" y="828903"/>
            <a:ext cx="3430779" cy="186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2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Channel #2, 7mV input</a:t>
            </a:r>
            <a:endParaRPr dirty="0"/>
          </a:p>
        </p:txBody>
      </p:sp>
      <p:pic>
        <p:nvPicPr>
          <p:cNvPr id="4101" name="Picture 5" descr="H:\zn\Projects\IceCube2\mDOT\measured\DC_cpld_modified\7m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46" y="895350"/>
            <a:ext cx="2993282" cy="17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mit Pfeil 11"/>
          <p:cNvCxnSpPr/>
          <p:nvPr/>
        </p:nvCxnSpPr>
        <p:spPr>
          <a:xfrm>
            <a:off x="2841382" y="3126636"/>
            <a:ext cx="0" cy="1283236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672769" y="3526499"/>
            <a:ext cx="32573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60</a:t>
            </a:r>
            <a:endParaRPr lang="en-US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51" y="751577"/>
            <a:ext cx="3439942" cy="189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78" y="2804120"/>
            <a:ext cx="3264423" cy="181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6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Channel #2, </a:t>
            </a:r>
            <a:r>
              <a:rPr lang="en-GB" dirty="0"/>
              <a:t>2</a:t>
            </a:r>
            <a:r>
              <a:rPr lang="en-GB" dirty="0" smtClean="0"/>
              <a:t>00mV input</a:t>
            </a:r>
            <a:endParaRPr dirty="0"/>
          </a:p>
        </p:txBody>
      </p:sp>
      <p:pic>
        <p:nvPicPr>
          <p:cNvPr id="5124" name="Picture 4" descr="H:\zn\Projects\IceCube2\mDOT\measured\DC_cpld_modified\200m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9" y="888608"/>
            <a:ext cx="3090981" cy="185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mit Pfeil 10"/>
          <p:cNvCxnSpPr/>
          <p:nvPr/>
        </p:nvCxnSpPr>
        <p:spPr>
          <a:xfrm>
            <a:off x="3278614" y="3158247"/>
            <a:ext cx="0" cy="1309991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051702" y="3685375"/>
            <a:ext cx="46679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1750</a:t>
            </a:r>
            <a:endParaRPr lang="en-US" sz="1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23" y="782975"/>
            <a:ext cx="3615064" cy="196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23" y="2835816"/>
            <a:ext cx="3563080" cy="19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F:\tek0002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9" y="2964918"/>
            <a:ext cx="3077179" cy="184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Gerade Verbindung mit Pfeil 19"/>
          <p:cNvCxnSpPr/>
          <p:nvPr/>
        </p:nvCxnSpPr>
        <p:spPr>
          <a:xfrm>
            <a:off x="438138" y="3665109"/>
            <a:ext cx="0" cy="452934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86154" y="3777643"/>
            <a:ext cx="325730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900" dirty="0" smtClean="0"/>
              <a:t>1V</a:t>
            </a:r>
            <a:endParaRPr lang="en-US" sz="900" dirty="0"/>
          </a:p>
        </p:txBody>
      </p:sp>
      <p:sp>
        <p:nvSpPr>
          <p:cNvPr id="22" name="Textfeld 21"/>
          <p:cNvSpPr txBox="1"/>
          <p:nvPr/>
        </p:nvSpPr>
        <p:spPr>
          <a:xfrm>
            <a:off x="1304313" y="3180570"/>
            <a:ext cx="154913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/>
              <a:t>ADC </a:t>
            </a:r>
            <a:r>
              <a:rPr lang="de-DE" sz="1000" dirty="0" err="1" smtClean="0"/>
              <a:t>input</a:t>
            </a:r>
            <a:r>
              <a:rPr lang="de-DE" sz="1000" dirty="0" smtClean="0"/>
              <a:t> </a:t>
            </a:r>
            <a:r>
              <a:rPr lang="de-DE" sz="1000" dirty="0" err="1" smtClean="0"/>
              <a:t>signal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974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45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Channel #2, 400mV input</a:t>
            </a:r>
            <a:endParaRPr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4017917" y="2996468"/>
            <a:ext cx="0" cy="1523651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788113" y="3562146"/>
            <a:ext cx="46679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3400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67" y="727139"/>
            <a:ext cx="3474731" cy="192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66" y="2826490"/>
            <a:ext cx="3474731" cy="193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F:\tek000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49414"/>
            <a:ext cx="2942096" cy="176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tek0001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89382"/>
            <a:ext cx="2889115" cy="173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mit Pfeil 12"/>
          <p:cNvCxnSpPr/>
          <p:nvPr/>
        </p:nvCxnSpPr>
        <p:spPr>
          <a:xfrm>
            <a:off x="438138" y="3665109"/>
            <a:ext cx="0" cy="595606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21304" y="3848978"/>
            <a:ext cx="44595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1.7V</a:t>
            </a:r>
            <a:endParaRPr lang="en-US" sz="1000" dirty="0"/>
          </a:p>
        </p:txBody>
      </p:sp>
      <p:sp>
        <p:nvSpPr>
          <p:cNvPr id="15" name="Textfeld 14"/>
          <p:cNvSpPr txBox="1"/>
          <p:nvPr/>
        </p:nvSpPr>
        <p:spPr>
          <a:xfrm>
            <a:off x="1245948" y="3180570"/>
            <a:ext cx="154913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/>
              <a:t>ADC </a:t>
            </a:r>
            <a:r>
              <a:rPr lang="de-DE" sz="1000" dirty="0" err="1" smtClean="0"/>
              <a:t>input</a:t>
            </a:r>
            <a:r>
              <a:rPr lang="de-DE" sz="1000" dirty="0" smtClean="0"/>
              <a:t> </a:t>
            </a:r>
            <a:r>
              <a:rPr lang="de-DE" sz="1000" dirty="0" err="1" smtClean="0"/>
              <a:t>signal</a:t>
            </a:r>
            <a:endParaRPr lang="en-US" sz="1000" dirty="0"/>
          </a:p>
        </p:txBody>
      </p:sp>
      <p:sp>
        <p:nvSpPr>
          <p:cNvPr id="16" name="Textfeld 15"/>
          <p:cNvSpPr txBox="1"/>
          <p:nvPr/>
        </p:nvSpPr>
        <p:spPr>
          <a:xfrm>
            <a:off x="5378026" y="995089"/>
            <a:ext cx="13322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/>
              <a:t>Signal </a:t>
            </a:r>
            <a:r>
              <a:rPr lang="de-DE" sz="1000" dirty="0" err="1" smtClean="0"/>
              <a:t>shape</a:t>
            </a:r>
            <a:r>
              <a:rPr lang="de-DE" sz="1000" dirty="0" smtClean="0"/>
              <a:t> </a:t>
            </a:r>
            <a:r>
              <a:rPr lang="de-DE" sz="1000" dirty="0" err="1" smtClean="0"/>
              <a:t>by</a:t>
            </a:r>
            <a:r>
              <a:rPr lang="de-DE" sz="1000" dirty="0" smtClean="0"/>
              <a:t> ADC-</a:t>
            </a:r>
            <a:r>
              <a:rPr lang="de-DE" sz="1000" dirty="0" err="1" smtClean="0"/>
              <a:t>readout</a:t>
            </a:r>
            <a:r>
              <a:rPr lang="de-DE" sz="1000" dirty="0" smtClean="0"/>
              <a:t> </a:t>
            </a:r>
            <a:r>
              <a:rPr lang="de-DE" sz="1000" dirty="0" err="1" smtClean="0"/>
              <a:t>script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949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46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Channel #2, 4mV PMT signal, HV = 567V</a:t>
            </a:r>
            <a:endParaRPr dirty="0"/>
          </a:p>
        </p:txBody>
      </p:sp>
      <p:pic>
        <p:nvPicPr>
          <p:cNvPr id="14340" name="Picture 4" descr="H:\zn\Projects\IceCube2\mDOT\measured\DC_cpld_modified\small_PMT_sig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97" y="772133"/>
            <a:ext cx="3096639" cy="18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1204541" y="1969306"/>
            <a:ext cx="91563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err="1"/>
              <a:t>t</a:t>
            </a:r>
            <a:r>
              <a:rPr lang="de-DE" sz="1000" dirty="0" err="1" smtClean="0"/>
              <a:t>ypical</a:t>
            </a:r>
            <a:r>
              <a:rPr lang="de-DE" sz="1000" dirty="0" smtClean="0"/>
              <a:t> </a:t>
            </a:r>
            <a:r>
              <a:rPr lang="de-DE" sz="1000" dirty="0" err="1" smtClean="0"/>
              <a:t>signal</a:t>
            </a:r>
            <a:endParaRPr lang="en-US" sz="1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73" y="661127"/>
            <a:ext cx="3806785" cy="207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89" y="2950721"/>
            <a:ext cx="3393720" cy="186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mit Pfeil 9"/>
          <p:cNvCxnSpPr/>
          <p:nvPr/>
        </p:nvCxnSpPr>
        <p:spPr>
          <a:xfrm>
            <a:off x="2973832" y="3456562"/>
            <a:ext cx="0" cy="1063557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847788" y="3884576"/>
            <a:ext cx="25519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217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47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Channel #2, 200mV PMT signal, HV = 846V</a:t>
            </a:r>
            <a:endParaRPr dirty="0"/>
          </a:p>
        </p:txBody>
      </p:sp>
      <p:pic>
        <p:nvPicPr>
          <p:cNvPr id="15364" name="Picture 4" descr="H:\zn\Projects\IceCube2\mDOT\measured\DC_cpld_modified\big_PMT_sig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36" y="857760"/>
            <a:ext cx="3142400" cy="18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275876" y="2040641"/>
            <a:ext cx="91563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err="1"/>
              <a:t>t</a:t>
            </a:r>
            <a:r>
              <a:rPr lang="de-DE" sz="1000" dirty="0" err="1" smtClean="0"/>
              <a:t>ypical</a:t>
            </a:r>
            <a:r>
              <a:rPr lang="de-DE" sz="1000" dirty="0" smtClean="0"/>
              <a:t> </a:t>
            </a:r>
            <a:r>
              <a:rPr lang="de-DE" sz="1000" dirty="0" err="1" smtClean="0"/>
              <a:t>signal</a:t>
            </a:r>
            <a:endParaRPr lang="en-US" sz="10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85" y="735395"/>
            <a:ext cx="3852152" cy="210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10" y="2937048"/>
            <a:ext cx="3348747" cy="184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mit Pfeil 11"/>
          <p:cNvCxnSpPr/>
          <p:nvPr/>
        </p:nvCxnSpPr>
        <p:spPr>
          <a:xfrm>
            <a:off x="2716251" y="3352797"/>
            <a:ext cx="0" cy="1206233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525357" y="3780811"/>
            <a:ext cx="39626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000" dirty="0" smtClean="0"/>
              <a:t>850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352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 dirty="0" smtClean="0"/>
              <a:t>Test </a:t>
            </a:r>
            <a:r>
              <a:rPr lang="de-DE" dirty="0" smtClean="0"/>
              <a:t>Box</a:t>
            </a:r>
            <a:endParaRPr lang="de-DE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93313" y="734927"/>
            <a:ext cx="7668713" cy="874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sz="1200" dirty="0" err="1" smtClean="0"/>
              <a:t>channels</a:t>
            </a:r>
            <a:r>
              <a:rPr lang="de-DE" sz="1200" dirty="0" smtClean="0"/>
              <a:t> </a:t>
            </a:r>
            <a:r>
              <a:rPr lang="de-DE" sz="1200" dirty="0" smtClean="0"/>
              <a:t>0, 2, 3 </a:t>
            </a:r>
            <a:r>
              <a:rPr lang="de-DE" sz="1200" dirty="0" err="1" smtClean="0"/>
              <a:t>connected</a:t>
            </a:r>
            <a:r>
              <a:rPr lang="de-DE" sz="1200" dirty="0" smtClean="0"/>
              <a:t>, </a:t>
            </a:r>
            <a:r>
              <a:rPr lang="de-DE" sz="1200" dirty="0" err="1" smtClean="0"/>
              <a:t>setup</a:t>
            </a:r>
            <a:r>
              <a:rPr lang="de-DE" sz="1200" dirty="0" smtClean="0"/>
              <a:t> also </a:t>
            </a:r>
            <a:r>
              <a:rPr lang="de-DE" sz="1200" dirty="0" err="1" smtClean="0"/>
              <a:t>used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first</a:t>
            </a:r>
            <a:r>
              <a:rPr lang="de-DE" sz="1200" dirty="0" smtClean="0"/>
              <a:t> </a:t>
            </a:r>
            <a:r>
              <a:rPr lang="de-DE" sz="1200" dirty="0" err="1" smtClean="0"/>
              <a:t>cold</a:t>
            </a:r>
            <a:r>
              <a:rPr lang="de-DE" sz="1200" dirty="0" smtClean="0"/>
              <a:t> </a:t>
            </a:r>
            <a:r>
              <a:rPr lang="de-DE" sz="1200" dirty="0" err="1" smtClean="0"/>
              <a:t>tests</a:t>
            </a:r>
            <a:endParaRPr lang="de-DE" dirty="0" smtClean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61" y="1275905"/>
            <a:ext cx="6563877" cy="325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ige Legende 12"/>
          <p:cNvSpPr/>
          <p:nvPr/>
        </p:nvSpPr>
        <p:spPr>
          <a:xfrm>
            <a:off x="5266660" y="1563662"/>
            <a:ext cx="822252" cy="306324"/>
          </a:xfrm>
          <a:prstGeom prst="wedgeRectCallout">
            <a:avLst>
              <a:gd name="adj1" fmla="val -88704"/>
              <a:gd name="adj2" fmla="val 83178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Chan_3</a:t>
            </a: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Base 2.4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hteckige Legende 13"/>
          <p:cNvSpPr/>
          <p:nvPr/>
        </p:nvSpPr>
        <p:spPr>
          <a:xfrm>
            <a:off x="5295012" y="2329206"/>
            <a:ext cx="822252" cy="306324"/>
          </a:xfrm>
          <a:prstGeom prst="wedgeRectCallout">
            <a:avLst>
              <a:gd name="adj1" fmla="val -88704"/>
              <a:gd name="adj2" fmla="val 83178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Chan_2</a:t>
            </a: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Base 2.4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Rechteckige Legende 14"/>
          <p:cNvSpPr/>
          <p:nvPr/>
        </p:nvSpPr>
        <p:spPr>
          <a:xfrm>
            <a:off x="5358804" y="3165634"/>
            <a:ext cx="822252" cy="306324"/>
          </a:xfrm>
          <a:prstGeom prst="wedgeRectCallout">
            <a:avLst>
              <a:gd name="adj1" fmla="val -88704"/>
              <a:gd name="adj2" fmla="val 83178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Chan_0</a:t>
            </a: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Base 2.1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850673" y="2791103"/>
            <a:ext cx="288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smtClean="0">
                <a:solidFill>
                  <a:schemeClr val="tx1"/>
                </a:solidFill>
              </a:rPr>
              <a:t>#3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2058422">
            <a:off x="3706673" y="3166502"/>
            <a:ext cx="288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smtClean="0">
                <a:solidFill>
                  <a:schemeClr val="tx1"/>
                </a:solidFill>
              </a:rPr>
              <a:t>#0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 rot="905849">
            <a:off x="3882000" y="2902686"/>
            <a:ext cx="288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smtClean="0">
                <a:solidFill>
                  <a:schemeClr val="tx1"/>
                </a:solidFill>
              </a:rPr>
              <a:t>#2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 dirty="0" smtClean="0"/>
              <a:t>Original </a:t>
            </a:r>
            <a:r>
              <a:rPr lang="de-DE" dirty="0" err="1" smtClean="0"/>
              <a:t>mDOT</a:t>
            </a:r>
            <a:r>
              <a:rPr lang="de-DE" dirty="0" smtClean="0"/>
              <a:t> Channels #1, #2</a:t>
            </a:r>
            <a:endParaRPr lang="de-DE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93313" y="758461"/>
            <a:ext cx="7179087" cy="39694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Original </a:t>
            </a:r>
            <a:r>
              <a:rPr lang="de-DE" dirty="0" err="1" smtClean="0"/>
              <a:t>channels</a:t>
            </a:r>
            <a:r>
              <a:rPr lang="de-DE" dirty="0" smtClean="0"/>
              <a:t> #1 </a:t>
            </a:r>
            <a:r>
              <a:rPr lang="de-DE" dirty="0" err="1" smtClean="0"/>
              <a:t>and</a:t>
            </a:r>
            <a:r>
              <a:rPr lang="de-DE" dirty="0" smtClean="0"/>
              <a:t> #2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weak</a:t>
            </a:r>
            <a:r>
              <a:rPr lang="de-DE" dirty="0" smtClean="0"/>
              <a:t> </a:t>
            </a:r>
            <a:r>
              <a:rPr lang="de-DE" dirty="0" err="1" smtClean="0"/>
              <a:t>preamplifier</a:t>
            </a:r>
            <a:r>
              <a:rPr lang="de-DE" dirty="0" smtClean="0"/>
              <a:t> </a:t>
            </a:r>
            <a:r>
              <a:rPr lang="de-DE" dirty="0" err="1" smtClean="0"/>
              <a:t>stages</a:t>
            </a:r>
            <a:endParaRPr lang="de-DE" dirty="0" smtClean="0"/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err="1" smtClean="0"/>
              <a:t>Therefore</a:t>
            </a:r>
            <a:r>
              <a:rPr lang="de-DE" dirty="0" smtClean="0"/>
              <a:t> </a:t>
            </a:r>
            <a:r>
              <a:rPr lang="de-DE" dirty="0" err="1" smtClean="0"/>
              <a:t>channel</a:t>
            </a:r>
            <a:r>
              <a:rPr lang="de-DE" dirty="0" smtClean="0"/>
              <a:t> #2 </a:t>
            </a:r>
            <a:r>
              <a:rPr lang="de-DE" dirty="0" err="1" smtClean="0"/>
              <a:t>modified</a:t>
            </a:r>
            <a:endParaRPr lang="de-DE" dirty="0"/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These </a:t>
            </a:r>
            <a:r>
              <a:rPr lang="de-DE" dirty="0" err="1" smtClean="0"/>
              <a:t>modification</a:t>
            </a:r>
            <a:r>
              <a:rPr lang="de-DE" dirty="0" smtClean="0"/>
              <a:t> </a:t>
            </a:r>
            <a:r>
              <a:rPr lang="de-DE" dirty="0" err="1" smtClean="0"/>
              <a:t>resulted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design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channel</a:t>
            </a:r>
            <a:r>
              <a:rPr lang="de-DE" dirty="0" smtClean="0"/>
              <a:t> #0 (</a:t>
            </a:r>
            <a:r>
              <a:rPr lang="de-DE" dirty="0" err="1" smtClean="0"/>
              <a:t>piggyback</a:t>
            </a:r>
            <a:r>
              <a:rPr lang="de-DE" dirty="0" smtClean="0"/>
              <a:t>)</a:t>
            </a:r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err="1" smtClean="0"/>
              <a:t>Shown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basically</a:t>
            </a:r>
            <a:r>
              <a:rPr lang="de-DE" dirty="0" smtClean="0"/>
              <a:t> </a:t>
            </a:r>
            <a:r>
              <a:rPr lang="de-DE" dirty="0" err="1" smtClean="0"/>
              <a:t>focus</a:t>
            </a:r>
            <a:r>
              <a:rPr lang="de-DE" dirty="0" smtClean="0"/>
              <a:t> on </a:t>
            </a:r>
            <a:r>
              <a:rPr lang="de-DE" dirty="0" err="1" smtClean="0"/>
              <a:t>channel</a:t>
            </a:r>
            <a:r>
              <a:rPr lang="de-DE" dirty="0" smtClean="0"/>
              <a:t> #3 </a:t>
            </a:r>
            <a:r>
              <a:rPr lang="de-DE" dirty="0" err="1" smtClean="0"/>
              <a:t>and</a:t>
            </a:r>
            <a:r>
              <a:rPr lang="de-DE" dirty="0" smtClean="0"/>
              <a:t> #0</a:t>
            </a:r>
          </a:p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smtClean="0"/>
              <a:t>Channel #3 </a:t>
            </a:r>
            <a:r>
              <a:rPr lang="de-DE" dirty="0" err="1" smtClean="0"/>
              <a:t>designed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simulated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Axel Kretschmann</a:t>
            </a:r>
          </a:p>
          <a:p>
            <a:pPr marL="971550" lvl="1" indent="-285750" fontAlgn="base">
              <a:buFont typeface="Wingdings" panose="05000000000000000000" pitchFamily="2" charset="2"/>
              <a:buChar char="Ø"/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optimization</a:t>
            </a:r>
            <a:r>
              <a:rPr lang="de-DE" dirty="0" smtClean="0"/>
              <a:t>,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boards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past</a:t>
            </a:r>
            <a:endParaRPr lang="de-DE" dirty="0" smtClean="0"/>
          </a:p>
          <a:p>
            <a:pPr marL="685800" lvl="1" indent="0" fontAlgn="base">
              <a:buNone/>
            </a:pPr>
            <a:endParaRPr lang="de-DE" dirty="0" smtClean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34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Channel #</a:t>
            </a:r>
            <a:r>
              <a:rPr lang="en-GB" dirty="0" smtClean="0"/>
              <a:t>3, Schematic (by Axel Kretzschmann)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11" y="1173339"/>
            <a:ext cx="8518008" cy="316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ige Legende 5"/>
          <p:cNvSpPr/>
          <p:nvPr/>
        </p:nvSpPr>
        <p:spPr>
          <a:xfrm>
            <a:off x="2334491" y="2755876"/>
            <a:ext cx="583659" cy="332093"/>
          </a:xfrm>
          <a:prstGeom prst="wedgeRectCallout">
            <a:avLst>
              <a:gd name="adj1" fmla="val 115203"/>
              <a:gd name="adj2" fmla="val 191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err="1" smtClean="0">
                <a:solidFill>
                  <a:schemeClr val="tx1"/>
                </a:solidFill>
              </a:rPr>
              <a:t>from</a:t>
            </a:r>
            <a:r>
              <a:rPr lang="de-DE" sz="1000" b="1" dirty="0" smtClean="0">
                <a:solidFill>
                  <a:schemeClr val="tx1"/>
                </a:solidFill>
              </a:rPr>
              <a:t> PMT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1898074" y="588818"/>
            <a:ext cx="1149926" cy="707273"/>
          </a:xfrm>
          <a:prstGeom prst="wedgeRectCallout">
            <a:avLst>
              <a:gd name="adj1" fmla="val -24604"/>
              <a:gd name="adj2" fmla="val 64621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</a:rPr>
              <a:t>DAC </a:t>
            </a:r>
            <a:r>
              <a:rPr lang="de-DE" sz="1000" dirty="0" err="1" smtClean="0">
                <a:solidFill>
                  <a:schemeClr val="tx1"/>
                </a:solidFill>
              </a:rPr>
              <a:t>for</a:t>
            </a:r>
            <a:endParaRPr lang="de-DE" sz="1000" dirty="0" smtClean="0">
              <a:solidFill>
                <a:schemeClr val="tx1"/>
              </a:solidFill>
            </a:endParaRPr>
          </a:p>
          <a:p>
            <a:r>
              <a:rPr lang="de-DE" sz="1000" dirty="0" err="1">
                <a:solidFill>
                  <a:schemeClr val="tx1"/>
                </a:solidFill>
              </a:rPr>
              <a:t>w</a:t>
            </a:r>
            <a:r>
              <a:rPr lang="de-DE" sz="1000" dirty="0" err="1" smtClean="0">
                <a:solidFill>
                  <a:schemeClr val="tx1"/>
                </a:solidFill>
              </a:rPr>
              <a:t>orking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points</a:t>
            </a:r>
            <a:r>
              <a:rPr lang="de-DE" sz="1000" dirty="0" smtClean="0">
                <a:solidFill>
                  <a:schemeClr val="tx1"/>
                </a:solidFill>
              </a:rPr>
              <a:t>,</a:t>
            </a:r>
          </a:p>
          <a:p>
            <a:r>
              <a:rPr lang="de-DE" sz="1000" dirty="0" smtClean="0">
                <a:solidFill>
                  <a:schemeClr val="tx1"/>
                </a:solidFill>
              </a:rPr>
              <a:t>ADC </a:t>
            </a:r>
            <a:r>
              <a:rPr lang="de-DE" sz="1000" dirty="0" err="1" smtClean="0">
                <a:solidFill>
                  <a:schemeClr val="tx1"/>
                </a:solidFill>
              </a:rPr>
              <a:t>bias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and</a:t>
            </a:r>
            <a:endParaRPr lang="de-DE" sz="1000" dirty="0" smtClean="0">
              <a:solidFill>
                <a:schemeClr val="tx1"/>
              </a:solidFill>
            </a:endParaRPr>
          </a:p>
          <a:p>
            <a:r>
              <a:rPr lang="de-DE" sz="1000" dirty="0" err="1">
                <a:solidFill>
                  <a:schemeClr val="tx1"/>
                </a:solidFill>
              </a:rPr>
              <a:t>t</a:t>
            </a:r>
            <a:r>
              <a:rPr lang="de-DE" sz="1000" dirty="0" err="1" smtClean="0">
                <a:solidFill>
                  <a:schemeClr val="tx1"/>
                </a:solidFill>
              </a:rPr>
              <a:t>rigger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threshold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935180" y="4157922"/>
            <a:ext cx="609601" cy="360980"/>
          </a:xfrm>
          <a:prstGeom prst="wedgeRectCallout">
            <a:avLst>
              <a:gd name="adj1" fmla="val 6086"/>
              <a:gd name="adj2" fmla="val -130055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err="1">
                <a:solidFill>
                  <a:schemeClr val="tx1"/>
                </a:solidFill>
              </a:rPr>
              <a:t>t</a:t>
            </a:r>
            <a:r>
              <a:rPr lang="de-DE" sz="1000" dirty="0" err="1" smtClean="0">
                <a:solidFill>
                  <a:schemeClr val="tx1"/>
                </a:solidFill>
              </a:rPr>
              <a:t>est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signals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8234760" y="2576945"/>
            <a:ext cx="583659" cy="357862"/>
          </a:xfrm>
          <a:prstGeom prst="wedgeRectCallout">
            <a:avLst>
              <a:gd name="adj1" fmla="val -23661"/>
              <a:gd name="adj2" fmla="val 160752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err="1">
                <a:solidFill>
                  <a:schemeClr val="tx1"/>
                </a:solidFill>
              </a:rPr>
              <a:t>t</a:t>
            </a:r>
            <a:r>
              <a:rPr lang="de-DE" sz="1000" b="1" dirty="0" err="1" smtClean="0">
                <a:solidFill>
                  <a:schemeClr val="tx1"/>
                </a:solidFill>
              </a:rPr>
              <a:t>o</a:t>
            </a:r>
            <a:r>
              <a:rPr lang="de-DE" sz="1000" b="1" dirty="0" smtClean="0">
                <a:solidFill>
                  <a:schemeClr val="tx1"/>
                </a:solidFill>
              </a:rPr>
              <a:t> ADC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0" name="Rechteckige Legende 9"/>
          <p:cNvSpPr/>
          <p:nvPr/>
        </p:nvSpPr>
        <p:spPr>
          <a:xfrm>
            <a:off x="5664743" y="1530927"/>
            <a:ext cx="562876" cy="357862"/>
          </a:xfrm>
          <a:prstGeom prst="wedgeRectCallout">
            <a:avLst>
              <a:gd name="adj1" fmla="val 26096"/>
              <a:gd name="adj2" fmla="val 13558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err="1" smtClean="0">
                <a:solidFill>
                  <a:schemeClr val="tx1"/>
                </a:solidFill>
              </a:rPr>
              <a:t>comp.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Rechteckige Legende 10"/>
          <p:cNvSpPr/>
          <p:nvPr/>
        </p:nvSpPr>
        <p:spPr>
          <a:xfrm>
            <a:off x="4800600" y="4031671"/>
            <a:ext cx="741217" cy="450273"/>
          </a:xfrm>
          <a:prstGeom prst="wedgeRectCallout">
            <a:avLst>
              <a:gd name="adj1" fmla="val -15544"/>
              <a:gd name="adj2" fmla="val -152492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AC-</a:t>
            </a:r>
            <a:r>
              <a:rPr lang="de-DE" sz="1000" dirty="0" err="1" smtClean="0">
                <a:solidFill>
                  <a:schemeClr val="tx1"/>
                </a:solidFill>
              </a:rPr>
              <a:t>coupling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hteckige Legende 11"/>
          <p:cNvSpPr/>
          <p:nvPr/>
        </p:nvSpPr>
        <p:spPr>
          <a:xfrm>
            <a:off x="6726382" y="4031671"/>
            <a:ext cx="651163" cy="450273"/>
          </a:xfrm>
          <a:prstGeom prst="wedgeRectCallout">
            <a:avLst>
              <a:gd name="adj1" fmla="val -23021"/>
              <a:gd name="adj2" fmla="val -94031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smtClean="0">
                <a:solidFill>
                  <a:schemeClr val="tx1"/>
                </a:solidFill>
              </a:rPr>
              <a:t>Single </a:t>
            </a:r>
            <a:r>
              <a:rPr lang="de-DE" sz="1000" dirty="0" err="1" smtClean="0">
                <a:solidFill>
                  <a:schemeClr val="tx1"/>
                </a:solidFill>
              </a:rPr>
              <a:t>ended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to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diff.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Rechteckige Legende 12"/>
          <p:cNvSpPr/>
          <p:nvPr/>
        </p:nvSpPr>
        <p:spPr>
          <a:xfrm>
            <a:off x="3969328" y="3629891"/>
            <a:ext cx="678872" cy="263236"/>
          </a:xfrm>
          <a:prstGeom prst="wedgeRectCallout">
            <a:avLst>
              <a:gd name="adj1" fmla="val -10255"/>
              <a:gd name="adj2" fmla="val -223038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err="1" smtClean="0">
                <a:solidFill>
                  <a:schemeClr val="tx1"/>
                </a:solidFill>
              </a:rPr>
              <a:t>preamp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Channel #3, typical noise, with open input</a:t>
            </a:r>
            <a:endParaRPr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38" y="820064"/>
            <a:ext cx="6698198" cy="3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9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8526" y="187783"/>
            <a:ext cx="6216124" cy="432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/>
            <a:r>
              <a:rPr lang="en-GB" dirty="0" smtClean="0"/>
              <a:t>Channel #3, 1mV input</a:t>
            </a:r>
            <a:endParaRPr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9" y="786164"/>
            <a:ext cx="3404998" cy="205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38"/>
          <p:cNvSpPr txBox="1">
            <a:spLocks noGrp="1"/>
          </p:cNvSpPr>
          <p:nvPr>
            <p:ph type="body" idx="1"/>
          </p:nvPr>
        </p:nvSpPr>
        <p:spPr>
          <a:xfrm>
            <a:off x="4195864" y="871115"/>
            <a:ext cx="4118042" cy="35322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14350" indent="-285750" fontAlgn="base">
              <a:buFont typeface="Wingdings" panose="05000000000000000000" pitchFamily="2" charset="2"/>
              <a:buChar char="Ø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safe</a:t>
            </a:r>
            <a:r>
              <a:rPr lang="de-DE" dirty="0" smtClean="0"/>
              <a:t> </a:t>
            </a:r>
            <a:r>
              <a:rPr lang="de-DE" dirty="0" err="1" smtClean="0"/>
              <a:t>trigger</a:t>
            </a:r>
            <a:r>
              <a:rPr lang="de-DE" dirty="0" smtClean="0"/>
              <a:t> </a:t>
            </a:r>
            <a:r>
              <a:rPr lang="de-DE" dirty="0" err="1" smtClean="0"/>
              <a:t>condition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599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DOM">
  <a:themeElements>
    <a:clrScheme name="DES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1400</Words>
  <Application>Microsoft Office PowerPoint</Application>
  <PresentationFormat>Bildschirmpräsentation (16:9)</PresentationFormat>
  <Paragraphs>377</Paragraphs>
  <Slides>47</Slides>
  <Notes>42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48" baseType="lpstr">
      <vt:lpstr>mDOM</vt:lpstr>
      <vt:lpstr>Front End Design for the mDOM Mainbord</vt:lpstr>
      <vt:lpstr>Introduction</vt:lpstr>
      <vt:lpstr>mDOT Blockdiagram</vt:lpstr>
      <vt:lpstr>Test Setup</vt:lpstr>
      <vt:lpstr>Test Box</vt:lpstr>
      <vt:lpstr>Original mDOT Channels #1, #2</vt:lpstr>
      <vt:lpstr>Channel #3, Schematic (by Axel Kretzschmann)</vt:lpstr>
      <vt:lpstr>Channel #3, typical noise, with open input</vt:lpstr>
      <vt:lpstr>Channel #3, 1mV input</vt:lpstr>
      <vt:lpstr>Channel #3, 2mV input</vt:lpstr>
      <vt:lpstr>Channel #3, 7mV input</vt:lpstr>
      <vt:lpstr>Channel #3, 200mV input</vt:lpstr>
      <vt:lpstr>Channel #3, 4mV PMT signal, HV = 567V</vt:lpstr>
      <vt:lpstr>Channel #3, 200mV PMT signal, HV = 846V</vt:lpstr>
      <vt:lpstr>Channel #0, the Piggyback Module</vt:lpstr>
      <vt:lpstr>DC-coupled Channel #0, basic Schematic</vt:lpstr>
      <vt:lpstr>LTSpice Schematic used</vt:lpstr>
      <vt:lpstr>SPE Signal, LTSpice Simulation Results</vt:lpstr>
      <vt:lpstr>DC Linearity Test</vt:lpstr>
      <vt:lpstr>Typical noise, with open input</vt:lpstr>
      <vt:lpstr>1/10 SPE input (0.8mV pk)</vt:lpstr>
      <vt:lpstr>1SPE input (8mV pk)</vt:lpstr>
      <vt:lpstr>200mV input</vt:lpstr>
      <vt:lpstr>400mV input</vt:lpstr>
      <vt:lpstr>PMT signal, 4mV, HV = 566V</vt:lpstr>
      <vt:lpstr>PMT signal, 200mV, HV = 846V</vt:lpstr>
      <vt:lpstr>Noise Comparison, Amplifiers THS4551 vs. ADA4940</vt:lpstr>
      <vt:lpstr>Power Consumption of Channel #3</vt:lpstr>
      <vt:lpstr>Power Consumption of Channel #0</vt:lpstr>
      <vt:lpstr>Low Temperature Test, first Results</vt:lpstr>
      <vt:lpstr>Baseline Noise at -35°C, PMTs connected, HV = off,</vt:lpstr>
      <vt:lpstr>Random PMT Signals at -35°C</vt:lpstr>
      <vt:lpstr>Chan_0, Baseline shift vs. Temp., preliminary</vt:lpstr>
      <vt:lpstr>Comparison, Channel_0 vs. Channel_3</vt:lpstr>
      <vt:lpstr>Channel #0b</vt:lpstr>
      <vt:lpstr>Conclusions</vt:lpstr>
      <vt:lpstr>Backup Slides</vt:lpstr>
      <vt:lpstr>Channel #2, typical noise, with open input</vt:lpstr>
      <vt:lpstr>Channel #2, 0.5mV input</vt:lpstr>
      <vt:lpstr>Channel #2, 1mV input</vt:lpstr>
      <vt:lpstr>Channel #2, 2mV input</vt:lpstr>
      <vt:lpstr>Channel #2, 4mV input</vt:lpstr>
      <vt:lpstr>Channel #2, 7mV input</vt:lpstr>
      <vt:lpstr>Channel #2, 200mV input</vt:lpstr>
      <vt:lpstr>Channel #2, 400mV input</vt:lpstr>
      <vt:lpstr>Channel #2, 4mV PMT signal, HV = 567V</vt:lpstr>
      <vt:lpstr>Channel #2, 200mV PMT signal, HV = 846V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mDOM Electronics Options</dc:title>
  <dc:creator>Sulanke, Karl-Heinz</dc:creator>
  <cp:lastModifiedBy>Sulanke, Karl-Heinz</cp:lastModifiedBy>
  <cp:revision>425</cp:revision>
  <dcterms:modified xsi:type="dcterms:W3CDTF">2020-04-23T11:06:01Z</dcterms:modified>
</cp:coreProperties>
</file>