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2" r:id="rId1"/>
  </p:sldMasterIdLst>
  <p:notesMasterIdLst>
    <p:notesMasterId r:id="rId12"/>
  </p:notesMasterIdLst>
  <p:sldIdLst>
    <p:sldId id="256" r:id="rId2"/>
    <p:sldId id="417" r:id="rId3"/>
    <p:sldId id="419" r:id="rId4"/>
    <p:sldId id="418" r:id="rId5"/>
    <p:sldId id="420" r:id="rId6"/>
    <p:sldId id="425" r:id="rId7"/>
    <p:sldId id="421" r:id="rId8"/>
    <p:sldId id="422" r:id="rId9"/>
    <p:sldId id="423" r:id="rId10"/>
    <p:sldId id="424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tandardabschnitt" id="{3F978A2F-21E6-4C7F-B817-25A4A37A67C4}">
          <p14:sldIdLst>
            <p14:sldId id="256"/>
            <p14:sldId id="417"/>
            <p14:sldId id="419"/>
            <p14:sldId id="418"/>
            <p14:sldId id="420"/>
            <p14:sldId id="425"/>
            <p14:sldId id="421"/>
            <p14:sldId id="422"/>
            <p14:sldId id="423"/>
            <p14:sldId id="424"/>
          </p14:sldIdLst>
        </p14:section>
        <p14:section name="Abschnitt ohne Titel" id="{A56D9762-F226-43F1-BC5F-E0B2DAEF571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9AD"/>
    <a:srgbClr val="FFCC99"/>
    <a:srgbClr val="E34FCE"/>
    <a:srgbClr val="A40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328E2D-86B7-4F02-9C46-FDA03F93F72B}">
  <a:tblStyle styleId="{BD328E2D-86B7-4F02-9C46-FDA03F93F7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7" autoAdjust="0"/>
  </p:normalViewPr>
  <p:slideViewPr>
    <p:cSldViewPr snapToGrid="0">
      <p:cViewPr varScale="1">
        <p:scale>
          <a:sx n="144" d="100"/>
          <a:sy n="144" d="100"/>
        </p:scale>
        <p:origin x="120" y="4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4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77115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9655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8708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6837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3444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5679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548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5557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7335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269719" y="1453727"/>
            <a:ext cx="4800900" cy="9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400"/>
              <a:buNone/>
              <a:defRPr sz="2400" i="0" u="none" strike="noStrike" cap="none">
                <a:solidFill>
                  <a:srgbClr val="008E96"/>
                </a:solidFill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400"/>
              <a:buNone/>
              <a:defRPr sz="2400" i="0" u="none" strike="noStrike" cap="none">
                <a:solidFill>
                  <a:srgbClr val="008E96"/>
                </a:solidFill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400"/>
              <a:buNone/>
              <a:defRPr sz="2400" i="0" u="none" strike="noStrike" cap="none">
                <a:solidFill>
                  <a:srgbClr val="008E96"/>
                </a:solidFill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400"/>
              <a:buNone/>
              <a:defRPr sz="2400" i="0" u="none" strike="noStrike" cap="none">
                <a:solidFill>
                  <a:srgbClr val="008E96"/>
                </a:solidFill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400"/>
              <a:buNone/>
              <a:defRPr sz="2400" i="0" u="none" strike="noStrike" cap="none">
                <a:solidFill>
                  <a:srgbClr val="008E96"/>
                </a:solidFill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400"/>
              <a:buNone/>
              <a:defRPr sz="2400" i="0" u="none" strike="noStrike" cap="none">
                <a:solidFill>
                  <a:srgbClr val="008E96"/>
                </a:solidFill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400"/>
              <a:buNone/>
              <a:defRPr sz="2400" i="0" u="none" strike="noStrike" cap="none">
                <a:solidFill>
                  <a:srgbClr val="008E96"/>
                </a:solidFill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400"/>
              <a:buNone/>
              <a:defRPr sz="2400" i="0" u="none" strike="noStrike" cap="none">
                <a:solidFill>
                  <a:srgbClr val="008E96"/>
                </a:solidFill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400"/>
              <a:buNone/>
              <a:defRPr sz="2400" i="0" u="none" strike="noStrike" cap="none">
                <a:solidFill>
                  <a:srgbClr val="008E96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269719" y="2628953"/>
            <a:ext cx="48009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200"/>
              <a:buNone/>
              <a:defRPr sz="1200" i="0" u="none" strike="noStrike" cap="none">
                <a:solidFill>
                  <a:srgbClr val="008E96"/>
                </a:solidFill>
              </a:defRPr>
            </a:lvl1pPr>
            <a:lvl2pPr marL="914400" marR="0" lvl="1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200"/>
              <a:buNone/>
              <a:defRPr sz="1200" i="0" u="none" strike="noStrike" cap="none">
                <a:solidFill>
                  <a:srgbClr val="008E96"/>
                </a:solidFill>
              </a:defRPr>
            </a:lvl2pPr>
            <a:lvl3pPr marL="1371600" marR="0" lvl="2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200"/>
              <a:buNone/>
              <a:defRPr sz="1200" i="0" u="none" strike="noStrike" cap="none">
                <a:solidFill>
                  <a:srgbClr val="008E96"/>
                </a:solidFill>
              </a:defRPr>
            </a:lvl3pPr>
            <a:lvl4pPr marL="1828800" marR="0" lvl="3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200"/>
              <a:buNone/>
              <a:defRPr sz="1200" i="0" u="none" strike="noStrike" cap="none">
                <a:solidFill>
                  <a:srgbClr val="008E96"/>
                </a:solidFill>
              </a:defRPr>
            </a:lvl4pPr>
            <a:lvl5pPr marL="2286000" marR="0" lvl="4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200"/>
              <a:buNone/>
              <a:defRPr sz="1200" i="0" u="none" strike="noStrike" cap="none">
                <a:solidFill>
                  <a:srgbClr val="008E96"/>
                </a:solidFill>
              </a:defRPr>
            </a:lvl5pPr>
            <a:lvl6pPr marL="2743200" marR="0" lvl="5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Char char="-"/>
              <a:defRPr sz="1400" i="0" u="none" strike="noStrike" cap="none">
                <a:solidFill>
                  <a:srgbClr val="58585A"/>
                </a:solidFill>
              </a:defRPr>
            </a:lvl6pPr>
            <a:lvl7pPr marL="3200400" marR="0" lvl="6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Char char="-"/>
              <a:defRPr sz="1400" i="0" u="none" strike="noStrike" cap="none">
                <a:solidFill>
                  <a:srgbClr val="58585A"/>
                </a:solidFill>
              </a:defRPr>
            </a:lvl7pPr>
            <a:lvl8pPr marL="3657600" marR="0" lvl="7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Char char="-"/>
              <a:defRPr sz="1400" i="0" u="none" strike="noStrike" cap="none">
                <a:solidFill>
                  <a:srgbClr val="58585A"/>
                </a:solidFill>
              </a:defRPr>
            </a:lvl8pPr>
            <a:lvl9pPr marL="4114800" marR="0" lvl="8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Char char="-"/>
              <a:defRPr sz="1400" i="0" u="none" strike="noStrike" cap="none">
                <a:solidFill>
                  <a:srgbClr val="58585A"/>
                </a:solidFill>
              </a:defRPr>
            </a:lvl9pPr>
          </a:lstStyle>
          <a:p>
            <a:endParaRPr/>
          </a:p>
        </p:txBody>
      </p:sp>
      <p:sp>
        <p:nvSpPr>
          <p:cNvPr id="15" name="Shape 15" descr="mDOM_closed.jpg"/>
          <p:cNvSpPr/>
          <p:nvPr/>
        </p:nvSpPr>
        <p:spPr>
          <a:xfrm>
            <a:off x="6410057" y="2055056"/>
            <a:ext cx="2419559" cy="2721876"/>
          </a:xfrm>
          <a:custGeom>
            <a:avLst/>
            <a:gdLst/>
            <a:ahLst/>
            <a:cxnLst/>
            <a:rect l="0" t="0" r="0" b="0"/>
            <a:pathLst>
              <a:path w="21490" h="21530" extrusionOk="0">
                <a:moveTo>
                  <a:pt x="10775" y="0"/>
                </a:moveTo>
                <a:cubicBezTo>
                  <a:pt x="9032" y="0"/>
                  <a:pt x="7430" y="339"/>
                  <a:pt x="5850" y="1043"/>
                </a:cubicBezTo>
                <a:cubicBezTo>
                  <a:pt x="3607" y="2042"/>
                  <a:pt x="1738" y="3849"/>
                  <a:pt x="807" y="5922"/>
                </a:cubicBezTo>
                <a:cubicBezTo>
                  <a:pt x="448" y="6720"/>
                  <a:pt x="92" y="8004"/>
                  <a:pt x="14" y="8786"/>
                </a:cubicBezTo>
                <a:cubicBezTo>
                  <a:pt x="4" y="8882"/>
                  <a:pt x="0" y="9027"/>
                  <a:pt x="0" y="9208"/>
                </a:cubicBezTo>
                <a:cubicBezTo>
                  <a:pt x="2" y="10478"/>
                  <a:pt x="227" y="13537"/>
                  <a:pt x="381" y="14126"/>
                </a:cubicBezTo>
                <a:cubicBezTo>
                  <a:pt x="832" y="15850"/>
                  <a:pt x="1784" y="17452"/>
                  <a:pt x="3101" y="18701"/>
                </a:cubicBezTo>
                <a:cubicBezTo>
                  <a:pt x="4481" y="20008"/>
                  <a:pt x="6917" y="21135"/>
                  <a:pt x="9034" y="21446"/>
                </a:cubicBezTo>
                <a:cubicBezTo>
                  <a:pt x="10085" y="21600"/>
                  <a:pt x="12197" y="21535"/>
                  <a:pt x="13173" y="21319"/>
                </a:cubicBezTo>
                <a:cubicBezTo>
                  <a:pt x="16452" y="20593"/>
                  <a:pt x="19006" y="18723"/>
                  <a:pt x="20339" y="16074"/>
                </a:cubicBezTo>
                <a:cubicBezTo>
                  <a:pt x="20860" y="15037"/>
                  <a:pt x="20897" y="14936"/>
                  <a:pt x="21115" y="13937"/>
                </a:cubicBezTo>
                <a:cubicBezTo>
                  <a:pt x="21461" y="12348"/>
                  <a:pt x="21600" y="9441"/>
                  <a:pt x="21395" y="8101"/>
                </a:cubicBezTo>
                <a:cubicBezTo>
                  <a:pt x="21267" y="7265"/>
                  <a:pt x="20746" y="5862"/>
                  <a:pt x="20270" y="5075"/>
                </a:cubicBezTo>
                <a:cubicBezTo>
                  <a:pt x="18354" y="1908"/>
                  <a:pt x="14784" y="0"/>
                  <a:pt x="10775" y="0"/>
                </a:cubicBezTo>
                <a:close/>
              </a:path>
            </a:pathLst>
          </a:custGeom>
          <a:noFill/>
          <a:ln>
            <a:noFill/>
          </a:ln>
        </p:spPr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679387" y="5369991"/>
            <a:ext cx="1944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1100" b="1" i="0" u="none" strike="noStrike" cap="none">
                <a:solidFill>
                  <a:srgbClr val="008E9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1100" b="1" i="0" u="none" strike="noStrike" cap="none">
                <a:solidFill>
                  <a:srgbClr val="008E9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1100" b="1" i="0" u="none" strike="noStrike" cap="none">
                <a:solidFill>
                  <a:srgbClr val="008E9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1100" b="1" i="0" u="none" strike="noStrike" cap="none">
                <a:solidFill>
                  <a:srgbClr val="008E9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1100" b="1" i="0" u="none" strike="noStrike" cap="none">
                <a:solidFill>
                  <a:srgbClr val="008E9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1100" b="1" i="0" u="none" strike="noStrike" cap="none">
                <a:solidFill>
                  <a:srgbClr val="008E96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1100" b="1" i="0" u="none" strike="noStrike" cap="none">
                <a:solidFill>
                  <a:srgbClr val="008E96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1100" b="1" i="0" u="none" strike="noStrike" cap="none">
                <a:solidFill>
                  <a:srgbClr val="008E96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1100" b="1" i="0" u="none" strike="noStrike" cap="none">
                <a:solidFill>
                  <a:srgbClr val="008E96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 sz="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495" y="296050"/>
            <a:ext cx="2612198" cy="70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More spac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1440624" y="208722"/>
            <a:ext cx="58428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Font typeface="Arial"/>
              <a:buNone/>
              <a:defRPr sz="2000" i="0" u="none" strike="noStrike" cap="none">
                <a:solidFill>
                  <a:srgbClr val="008E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Font typeface="Arial"/>
              <a:buNone/>
              <a:defRPr sz="2000" i="0" u="none" strike="noStrike" cap="none">
                <a:solidFill>
                  <a:srgbClr val="008E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Font typeface="Arial"/>
              <a:buNone/>
              <a:defRPr sz="2000" i="0" u="none" strike="noStrike" cap="none">
                <a:solidFill>
                  <a:srgbClr val="008E9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Font typeface="Arial"/>
              <a:buNone/>
              <a:defRPr sz="2000" i="0" u="none" strike="noStrike" cap="none">
                <a:solidFill>
                  <a:srgbClr val="008E9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Font typeface="Arial"/>
              <a:buNone/>
              <a:defRPr sz="2000" i="0" u="none" strike="noStrike" cap="none">
                <a:solidFill>
                  <a:srgbClr val="008E9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Font typeface="Arial"/>
              <a:buNone/>
              <a:defRPr sz="2000" i="0" u="none" strike="noStrike" cap="none">
                <a:solidFill>
                  <a:srgbClr val="008E9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Font typeface="Arial"/>
              <a:buNone/>
              <a:defRPr sz="2000" i="0" u="none" strike="noStrike" cap="none">
                <a:solidFill>
                  <a:srgbClr val="008E9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Font typeface="Arial"/>
              <a:buNone/>
              <a:defRPr sz="2000" i="0" u="none" strike="noStrike" cap="none">
                <a:solidFill>
                  <a:srgbClr val="008E9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Font typeface="Arial"/>
              <a:buNone/>
              <a:defRPr sz="2000" i="0" u="none" strike="noStrike" cap="none">
                <a:solidFill>
                  <a:srgbClr val="008E9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269719" y="837624"/>
            <a:ext cx="8604300" cy="3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None/>
              <a:defRPr sz="140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lnSpc>
                <a:spcPct val="108000"/>
              </a:lnSpc>
              <a:spcBef>
                <a:spcPts val="800"/>
              </a:spcBef>
              <a:spcAft>
                <a:spcPts val="0"/>
              </a:spcAft>
              <a:buClr>
                <a:srgbClr val="58585A"/>
              </a:buClr>
              <a:buSzPts val="1300"/>
              <a:buFont typeface="Arial"/>
              <a:buChar char="•"/>
              <a:defRPr sz="130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i="0" u="none" strike="noStrike" cap="none">
                <a:solidFill>
                  <a:srgbClr val="008E96"/>
                </a:solidFill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i="0" u="none" strike="noStrike" cap="none">
                <a:solidFill>
                  <a:srgbClr val="008E96"/>
                </a:solidFill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i="0" u="none" strike="noStrike" cap="none">
                <a:solidFill>
                  <a:srgbClr val="008E96"/>
                </a:solidFill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i="0" u="none" strike="noStrike" cap="none">
                <a:solidFill>
                  <a:srgbClr val="008E96"/>
                </a:solidFill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i="0" u="none" strike="noStrike" cap="none">
                <a:solidFill>
                  <a:srgbClr val="008E96"/>
                </a:solidFill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i="0" u="none" strike="noStrike" cap="none">
                <a:solidFill>
                  <a:srgbClr val="008E96"/>
                </a:solidFill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i="0" u="none" strike="noStrike" cap="none">
                <a:solidFill>
                  <a:srgbClr val="008E96"/>
                </a:solidFill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i="0" u="none" strike="noStrike" cap="none">
                <a:solidFill>
                  <a:srgbClr val="008E96"/>
                </a:solidFill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i="0" u="none" strike="noStrike" cap="none">
                <a:solidFill>
                  <a:srgbClr val="008E96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440624" y="208722"/>
            <a:ext cx="58428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None/>
              <a:defRPr sz="2000" b="1" i="0" u="none" strike="noStrike" cap="none">
                <a:solidFill>
                  <a:srgbClr val="008E96"/>
                </a:solidFill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None/>
              <a:defRPr sz="2000" b="1" i="0" u="none" strike="noStrike" cap="none">
                <a:solidFill>
                  <a:srgbClr val="008E96"/>
                </a:solidFill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None/>
              <a:defRPr sz="2000" b="1" i="0" u="none" strike="noStrike" cap="none">
                <a:solidFill>
                  <a:srgbClr val="008E96"/>
                </a:solidFill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None/>
              <a:defRPr sz="2000" b="1" i="0" u="none" strike="noStrike" cap="none">
                <a:solidFill>
                  <a:srgbClr val="008E96"/>
                </a:solidFill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None/>
              <a:defRPr sz="2000" b="1" i="0" u="none" strike="noStrike" cap="none">
                <a:solidFill>
                  <a:srgbClr val="008E96"/>
                </a:solidFill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None/>
              <a:defRPr sz="2000" b="1" i="0" u="none" strike="noStrike" cap="none">
                <a:solidFill>
                  <a:srgbClr val="008E96"/>
                </a:solidFill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None/>
              <a:defRPr sz="2000" b="1" i="0" u="none" strike="noStrike" cap="none">
                <a:solidFill>
                  <a:srgbClr val="008E96"/>
                </a:solidFill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None/>
              <a:defRPr sz="2000" b="1" i="0" u="none" strike="noStrike" cap="none">
                <a:solidFill>
                  <a:srgbClr val="008E96"/>
                </a:solidFill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None/>
              <a:defRPr sz="2000" b="1" i="0" u="none" strike="noStrike" cap="none">
                <a:solidFill>
                  <a:srgbClr val="008E96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69719" y="837624"/>
            <a:ext cx="8604300" cy="3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None/>
              <a:defRPr sz="1400" i="0" u="none" strike="noStrike" cap="none">
                <a:solidFill>
                  <a:srgbClr val="58585A"/>
                </a:solidFill>
              </a:defRPr>
            </a:lvl1pPr>
            <a:lvl2pPr marL="914400" marR="0" lvl="1" indent="-311150" algn="l" rtl="0">
              <a:lnSpc>
                <a:spcPct val="108000"/>
              </a:lnSpc>
              <a:spcBef>
                <a:spcPts val="800"/>
              </a:spcBef>
              <a:spcAft>
                <a:spcPts val="0"/>
              </a:spcAft>
              <a:buClr>
                <a:srgbClr val="58585A"/>
              </a:buClr>
              <a:buSzPts val="1300"/>
              <a:buChar char="•"/>
              <a:defRPr sz="1300" i="0" u="none" strike="noStrike" cap="none">
                <a:solidFill>
                  <a:srgbClr val="58585A"/>
                </a:solidFill>
              </a:defRPr>
            </a:lvl2pPr>
            <a:lvl3pPr marL="1371600" marR="0" lvl="2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Char char="-"/>
              <a:defRPr sz="1200" i="0" u="none" strike="noStrike" cap="none">
                <a:solidFill>
                  <a:srgbClr val="58585A"/>
                </a:solidFill>
              </a:defRPr>
            </a:lvl3pPr>
            <a:lvl4pPr marL="1828800" marR="0" lvl="3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Char char="-"/>
              <a:defRPr sz="1200" i="0" u="none" strike="noStrike" cap="none">
                <a:solidFill>
                  <a:srgbClr val="58585A"/>
                </a:solidFill>
              </a:defRPr>
            </a:lvl4pPr>
            <a:lvl5pPr marL="2286000" marR="0" lvl="4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Char char="-"/>
              <a:defRPr sz="1200" i="0" u="none" strike="noStrike" cap="none">
                <a:solidFill>
                  <a:srgbClr val="58585A"/>
                </a:solidFill>
              </a:defRPr>
            </a:lvl5pPr>
            <a:lvl6pPr marL="2743200" marR="0" lvl="5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Char char="-"/>
              <a:defRPr sz="1400" i="0" u="none" strike="noStrike" cap="none">
                <a:solidFill>
                  <a:srgbClr val="58585A"/>
                </a:solidFill>
              </a:defRPr>
            </a:lvl6pPr>
            <a:lvl7pPr marL="3200400" marR="0" lvl="6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Char char="-"/>
              <a:defRPr sz="1400" i="0" u="none" strike="noStrike" cap="none">
                <a:solidFill>
                  <a:srgbClr val="58585A"/>
                </a:solidFill>
              </a:defRPr>
            </a:lvl7pPr>
            <a:lvl8pPr marL="3657600" marR="0" lvl="7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Char char="-"/>
              <a:defRPr sz="1400" i="0" u="none" strike="noStrike" cap="none">
                <a:solidFill>
                  <a:srgbClr val="58585A"/>
                </a:solidFill>
              </a:defRPr>
            </a:lvl8pPr>
            <a:lvl9pPr marL="4114800" marR="0" lvl="8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Char char="-"/>
              <a:defRPr sz="1400" i="0" u="none" strike="noStrike" cap="none">
                <a:solidFill>
                  <a:srgbClr val="58585A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679387" y="4782614"/>
            <a:ext cx="1944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800" b="1" i="0" u="none" strike="noStrike" cap="none">
                <a:solidFill>
                  <a:srgbClr val="008E96"/>
                </a:solidFill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800" b="1" i="0" u="none" strike="noStrike" cap="none">
                <a:solidFill>
                  <a:srgbClr val="008E96"/>
                </a:solidFill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800" b="1" i="0" u="none" strike="noStrike" cap="none">
                <a:solidFill>
                  <a:srgbClr val="008E96"/>
                </a:solidFill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800" b="1" i="0" u="none" strike="noStrike" cap="none">
                <a:solidFill>
                  <a:srgbClr val="008E96"/>
                </a:solidFill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800" b="1" i="0" u="none" strike="noStrike" cap="none">
                <a:solidFill>
                  <a:srgbClr val="008E96"/>
                </a:solidFill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800" b="1" i="0" u="none" strike="noStrike" cap="none">
                <a:solidFill>
                  <a:srgbClr val="008E96"/>
                </a:solidFill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800" b="1" i="0" u="none" strike="noStrike" cap="none">
                <a:solidFill>
                  <a:srgbClr val="008E96"/>
                </a:solidFill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800" b="1" i="0" u="none" strike="noStrike" cap="none">
                <a:solidFill>
                  <a:srgbClr val="008E96"/>
                </a:solidFill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800" b="1" i="0" u="none" strike="noStrike" cap="none">
                <a:solidFill>
                  <a:srgbClr val="008E96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 b="0">
              <a:solidFill>
                <a:srgbClr val="000000"/>
              </a:solidFill>
            </a:endParaRPr>
          </a:p>
        </p:txBody>
      </p:sp>
      <p:sp>
        <p:nvSpPr>
          <p:cNvPr id="9" name="Shape 9"/>
          <p:cNvSpPr txBox="1"/>
          <p:nvPr/>
        </p:nvSpPr>
        <p:spPr>
          <a:xfrm>
            <a:off x="269719" y="4806614"/>
            <a:ext cx="6311400" cy="1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A"/>
              </a:buClr>
              <a:buSzPts val="900"/>
              <a:buFont typeface="Verdana"/>
              <a:buNone/>
            </a:pPr>
            <a:r>
              <a:rPr lang="en-GB" sz="800" i="0" u="none" strike="noStrike" cap="none" baseline="0">
                <a:solidFill>
                  <a:srgbClr val="58585A"/>
                </a:solidFill>
              </a:rPr>
              <a:t>Upgrade Instrumentation Call, 2025-03-20</a:t>
            </a:r>
            <a:r>
              <a:rPr lang="en-GB" sz="800">
                <a:solidFill>
                  <a:srgbClr val="58585A"/>
                </a:solidFill>
              </a:rPr>
              <a:t>, </a:t>
            </a:r>
            <a:r>
              <a:rPr lang="en-GB" sz="800" i="0" u="none" strike="noStrike" cap="none">
                <a:solidFill>
                  <a:srgbClr val="58585A"/>
                </a:solidFill>
              </a:rPr>
              <a:t>Kalle Sulanke, DESY</a:t>
            </a:r>
            <a:endParaRPr sz="800"/>
          </a:p>
        </p:txBody>
      </p:sp>
      <p:sp>
        <p:nvSpPr>
          <p:cNvPr id="11" name="Shape 11" descr="mDOM_closed.jpg"/>
          <p:cNvSpPr/>
          <p:nvPr/>
        </p:nvSpPr>
        <p:spPr>
          <a:xfrm>
            <a:off x="276220" y="67159"/>
            <a:ext cx="494237" cy="555958"/>
          </a:xfrm>
          <a:custGeom>
            <a:avLst/>
            <a:gdLst/>
            <a:ahLst/>
            <a:cxnLst/>
            <a:rect l="0" t="0" r="0" b="0"/>
            <a:pathLst>
              <a:path w="21428" h="21530" extrusionOk="0">
                <a:moveTo>
                  <a:pt x="10744" y="0"/>
                </a:moveTo>
                <a:cubicBezTo>
                  <a:pt x="9006" y="0"/>
                  <a:pt x="7410" y="339"/>
                  <a:pt x="5834" y="1043"/>
                </a:cubicBezTo>
                <a:cubicBezTo>
                  <a:pt x="3598" y="2042"/>
                  <a:pt x="1736" y="3847"/>
                  <a:pt x="807" y="5919"/>
                </a:cubicBezTo>
                <a:cubicBezTo>
                  <a:pt x="450" y="6718"/>
                  <a:pt x="92" y="8002"/>
                  <a:pt x="14" y="8784"/>
                </a:cubicBezTo>
                <a:cubicBezTo>
                  <a:pt x="-63" y="9550"/>
                  <a:pt x="206" y="13453"/>
                  <a:pt x="382" y="14126"/>
                </a:cubicBezTo>
                <a:cubicBezTo>
                  <a:pt x="831" y="15851"/>
                  <a:pt x="1778" y="17454"/>
                  <a:pt x="3092" y="18702"/>
                </a:cubicBezTo>
                <a:cubicBezTo>
                  <a:pt x="4467" y="20010"/>
                  <a:pt x="6898" y="21135"/>
                  <a:pt x="9008" y="21446"/>
                </a:cubicBezTo>
                <a:cubicBezTo>
                  <a:pt x="10056" y="21600"/>
                  <a:pt x="12158" y="21535"/>
                  <a:pt x="13131" y="21319"/>
                </a:cubicBezTo>
                <a:cubicBezTo>
                  <a:pt x="16401" y="20593"/>
                  <a:pt x="18952" y="18724"/>
                  <a:pt x="20281" y="16074"/>
                </a:cubicBezTo>
                <a:cubicBezTo>
                  <a:pt x="20801" y="15037"/>
                  <a:pt x="20838" y="14935"/>
                  <a:pt x="21055" y="13936"/>
                </a:cubicBezTo>
                <a:cubicBezTo>
                  <a:pt x="21400" y="12346"/>
                  <a:pt x="21537" y="9444"/>
                  <a:pt x="21332" y="8103"/>
                </a:cubicBezTo>
                <a:cubicBezTo>
                  <a:pt x="21205" y="7267"/>
                  <a:pt x="20684" y="5864"/>
                  <a:pt x="20210" y="5078"/>
                </a:cubicBezTo>
                <a:cubicBezTo>
                  <a:pt x="18300" y="1911"/>
                  <a:pt x="14742" y="0"/>
                  <a:pt x="10744" y="0"/>
                </a:cubicBezTo>
                <a:close/>
              </a:path>
            </a:pathLst>
          </a:custGeom>
          <a:noFill/>
          <a:ln>
            <a:noFill/>
          </a:ln>
        </p:spPr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7822" y="181820"/>
            <a:ext cx="1477101" cy="39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1156583" y="975845"/>
            <a:ext cx="7145904" cy="53225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GB"/>
              <a:t>SpoolHub, FDOR &amp; mini-FBAP Modifications?</a:t>
            </a:r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1652293" y="4549470"/>
            <a:ext cx="1686010" cy="27057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/>
              <a:t>Sketch by John Kelley</a:t>
            </a:r>
            <a:endParaRPr sz="100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DD803FE-7216-4E34-AFE3-E27D4D3A8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293" y="1508096"/>
            <a:ext cx="5370125" cy="30413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88607" y="180801"/>
            <a:ext cx="6812633" cy="43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>
              <a:lnSpc>
                <a:spcPct val="115000"/>
              </a:lnSpc>
              <a:spcBef>
                <a:spcPts val="900"/>
              </a:spcBef>
            </a:pPr>
            <a:r>
              <a:rPr lang="de-DE"/>
              <a:t>Conclusions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sp>
        <p:nvSpPr>
          <p:cNvPr id="10" name="Shape 38"/>
          <p:cNvSpPr txBox="1">
            <a:spLocks/>
          </p:cNvSpPr>
          <p:nvPr/>
        </p:nvSpPr>
        <p:spPr>
          <a:xfrm>
            <a:off x="325717" y="757320"/>
            <a:ext cx="6757569" cy="202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lnSpc>
                <a:spcPct val="108000"/>
              </a:lnSpc>
              <a:spcBef>
                <a:spcPts val="800"/>
              </a:spcBef>
              <a:spcAft>
                <a:spcPts val="0"/>
              </a:spcAft>
              <a:buClr>
                <a:srgbClr val="58585A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42950" lvl="1" indent="-2857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de-DE">
                <a:solidFill>
                  <a:srgbClr val="0070C0"/>
                </a:solidFill>
              </a:rPr>
              <a:t>By modfying parts of the FDOR card and combining two wire pairs within the DSUB9 cable connector, accurate leakage current measurements should be possible</a:t>
            </a:r>
          </a:p>
          <a:p>
            <a:pPr marL="742950" lvl="1" indent="-2857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de-DE">
                <a:solidFill>
                  <a:srgbClr val="0070C0"/>
                </a:solidFill>
              </a:rPr>
              <a:t>A setup, to get realistic leakage current values in water might be useful</a:t>
            </a:r>
          </a:p>
          <a:p>
            <a:pPr marL="742950" lvl="1" indent="-2857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de-DE">
                <a:solidFill>
                  <a:srgbClr val="0070C0"/>
                </a:solidFill>
              </a:rPr>
              <a:t>Once the whole setup (shielded box) is available, use artificial  EMI sources, when running communication tests</a:t>
            </a:r>
          </a:p>
          <a:p>
            <a:pPr marL="1200150" lvl="2" indent="-2857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854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88607" y="180801"/>
            <a:ext cx="6812633" cy="43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>
              <a:lnSpc>
                <a:spcPct val="115000"/>
              </a:lnSpc>
              <a:spcBef>
                <a:spcPts val="900"/>
              </a:spcBef>
            </a:pPr>
            <a:r>
              <a:rPr lang="de-DE"/>
              <a:t>„ERD“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10" name="Shape 38"/>
          <p:cNvSpPr txBox="1">
            <a:spLocks/>
          </p:cNvSpPr>
          <p:nvPr/>
        </p:nvSpPr>
        <p:spPr>
          <a:xfrm>
            <a:off x="325717" y="757321"/>
            <a:ext cx="6737691" cy="1561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lnSpc>
                <a:spcPct val="108000"/>
              </a:lnSpc>
              <a:spcBef>
                <a:spcPts val="800"/>
              </a:spcBef>
              <a:spcAft>
                <a:spcPts val="0"/>
              </a:spcAft>
              <a:buClr>
                <a:srgbClr val="58585A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42950" lvl="1" indent="-2857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de-DE">
                <a:solidFill>
                  <a:srgbClr val="0070C0"/>
                </a:solidFill>
              </a:rPr>
              <a:t>Checking for connector leakage currents BEFORE powering the in-ice module</a:t>
            </a:r>
          </a:p>
          <a:p>
            <a:pPr marL="1200150" lvl="2" indent="-2857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de-DE">
                <a:solidFill>
                  <a:srgbClr val="0070C0"/>
                </a:solidFill>
              </a:rPr>
              <a:t>Precise current measurement at low voltage</a:t>
            </a:r>
          </a:p>
          <a:p>
            <a:pPr marL="1200150" lvl="2" indent="-2857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de-DE">
                <a:solidFill>
                  <a:srgbClr val="0070C0"/>
                </a:solidFill>
              </a:rPr>
              <a:t>Avoid connector-damages by galvanic effects</a:t>
            </a:r>
          </a:p>
          <a:p>
            <a:pPr marL="742950" lvl="1" indent="-2857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de-DE">
                <a:solidFill>
                  <a:srgbClr val="0070C0"/>
                </a:solidFill>
              </a:rPr>
              <a:t>Being very EMI resistent for stable comms</a:t>
            </a:r>
          </a:p>
        </p:txBody>
      </p:sp>
    </p:spTree>
    <p:extLst>
      <p:ext uri="{BB962C8B-B14F-4D97-AF65-F5344CB8AC3E}">
        <p14:creationId xmlns:p14="http://schemas.microsoft.com/office/powerpoint/2010/main" val="2608333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D51B793A-4C00-4262-8D73-6CC7FA7B2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242" y="1145440"/>
            <a:ext cx="2746062" cy="1581668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37273F-709F-4B51-9474-08401DB817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</a:t>
            </a:fld>
            <a:endParaRPr lang="en-GB"/>
          </a:p>
        </p:txBody>
      </p:sp>
      <p:sp>
        <p:nvSpPr>
          <p:cNvPr id="6" name="Shape 37">
            <a:extLst>
              <a:ext uri="{FF2B5EF4-FFF2-40B4-BE49-F238E27FC236}">
                <a16:creationId xmlns:a16="http://schemas.microsoft.com/office/drawing/2014/main" id="{1FBE10C6-3CAB-45FB-B348-5C263D482C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8607" y="180801"/>
            <a:ext cx="6812633" cy="43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>
              <a:lnSpc>
                <a:spcPct val="115000"/>
              </a:lnSpc>
              <a:spcBef>
                <a:spcPts val="900"/>
              </a:spcBef>
            </a:pPr>
            <a:r>
              <a:rPr lang="de-DE"/>
              <a:t>FDOR_3, Wire Pair Current Monitoring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1553A03-5B53-4B55-BA3F-82D4C66A0FC9}"/>
              </a:ext>
            </a:extLst>
          </p:cNvPr>
          <p:cNvSpPr txBox="1"/>
          <p:nvPr/>
        </p:nvSpPr>
        <p:spPr>
          <a:xfrm>
            <a:off x="267007" y="1413054"/>
            <a:ext cx="795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>
                <a:solidFill>
                  <a:srgbClr val="0070C0"/>
                </a:solidFill>
              </a:rPr>
              <a:t>+/- 60V</a:t>
            </a:r>
          </a:p>
          <a:p>
            <a:pPr algn="ctr"/>
            <a:r>
              <a:rPr lang="de-DE" sz="1000">
                <a:solidFill>
                  <a:srgbClr val="0070C0"/>
                </a:solidFill>
              </a:rPr>
              <a:t>in</a:t>
            </a:r>
            <a:endParaRPr lang="en-US" sz="1000">
              <a:solidFill>
                <a:srgbClr val="0070C0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EA18EE8-A73C-4B90-9308-8635003F434F}"/>
              </a:ext>
            </a:extLst>
          </p:cNvPr>
          <p:cNvSpPr txBox="1"/>
          <p:nvPr/>
        </p:nvSpPr>
        <p:spPr>
          <a:xfrm>
            <a:off x="3022247" y="1372408"/>
            <a:ext cx="795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>
                <a:solidFill>
                  <a:srgbClr val="0070C0"/>
                </a:solidFill>
              </a:rPr>
              <a:t>+/- 60V</a:t>
            </a:r>
          </a:p>
          <a:p>
            <a:pPr algn="ctr"/>
            <a:r>
              <a:rPr lang="de-DE" sz="1000">
                <a:solidFill>
                  <a:srgbClr val="0070C0"/>
                </a:solidFill>
              </a:rPr>
              <a:t>out</a:t>
            </a:r>
            <a:endParaRPr lang="en-US" sz="1000">
              <a:solidFill>
                <a:srgbClr val="0070C0"/>
              </a:solidFill>
            </a:endParaRPr>
          </a:p>
        </p:txBody>
      </p:sp>
      <p:sp>
        <p:nvSpPr>
          <p:cNvPr id="12" name="Rectangular Callout 97">
            <a:extLst>
              <a:ext uri="{FF2B5EF4-FFF2-40B4-BE49-F238E27FC236}">
                <a16:creationId xmlns:a16="http://schemas.microsoft.com/office/drawing/2014/main" id="{D36936E6-3E87-427F-AF0B-CAD627B9DC02}"/>
              </a:ext>
            </a:extLst>
          </p:cNvPr>
          <p:cNvSpPr/>
          <p:nvPr/>
        </p:nvSpPr>
        <p:spPr>
          <a:xfrm>
            <a:off x="1559276" y="822543"/>
            <a:ext cx="1015334" cy="246222"/>
          </a:xfrm>
          <a:prstGeom prst="wedgeRectCallout">
            <a:avLst>
              <a:gd name="adj1" fmla="val -25739"/>
              <a:gd name="adj2" fmla="val 131617"/>
            </a:avLst>
          </a:prstGeom>
          <a:solidFill>
            <a:srgbClr val="FFCC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>
                <a:solidFill>
                  <a:schemeClr val="tx1"/>
                </a:solidFill>
              </a:rPr>
              <a:t>Current shunt</a:t>
            </a:r>
            <a:endParaRPr lang="en-US" sz="1000">
              <a:solidFill>
                <a:schemeClr val="tx1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5096E5F-45FE-4FF1-AA28-A2614AEE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986" y="2724980"/>
            <a:ext cx="2446468" cy="196957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372BB01-6F0C-4A54-B8CD-D3EEBA147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6174" y="1131983"/>
            <a:ext cx="2382745" cy="108127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817E6562-BAF9-49D6-888F-0597DC5729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2275" y="1178038"/>
            <a:ext cx="2107179" cy="1240483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8177457A-19D5-49F4-AE27-2A3CB4A1794D}"/>
              </a:ext>
            </a:extLst>
          </p:cNvPr>
          <p:cNvSpPr txBox="1"/>
          <p:nvPr/>
        </p:nvSpPr>
        <p:spPr>
          <a:xfrm>
            <a:off x="4043539" y="1022329"/>
            <a:ext cx="19568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>
                <a:solidFill>
                  <a:srgbClr val="0070C0"/>
                </a:solidFill>
              </a:rPr>
              <a:t>shunt amplifier</a:t>
            </a:r>
            <a:endParaRPr lang="en-US" sz="1000">
              <a:solidFill>
                <a:srgbClr val="0070C0"/>
              </a:solidFill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B624CD6-BAC1-4E64-947A-56F084DDF015}"/>
              </a:ext>
            </a:extLst>
          </p:cNvPr>
          <p:cNvSpPr txBox="1"/>
          <p:nvPr/>
        </p:nvSpPr>
        <p:spPr>
          <a:xfrm>
            <a:off x="7082106" y="1001708"/>
            <a:ext cx="7744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>
                <a:solidFill>
                  <a:srgbClr val="0070C0"/>
                </a:solidFill>
              </a:rPr>
              <a:t>filter</a:t>
            </a:r>
            <a:endParaRPr lang="en-US" sz="1000">
              <a:solidFill>
                <a:srgbClr val="0070C0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71ABFF7A-A522-4125-A0DE-D06704D8F412}"/>
              </a:ext>
            </a:extLst>
          </p:cNvPr>
          <p:cNvSpPr txBox="1"/>
          <p:nvPr/>
        </p:nvSpPr>
        <p:spPr>
          <a:xfrm>
            <a:off x="6880600" y="2535607"/>
            <a:ext cx="11774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>
                <a:solidFill>
                  <a:srgbClr val="0070C0"/>
                </a:solidFill>
              </a:rPr>
              <a:t>16-bit ADC</a:t>
            </a:r>
            <a:endParaRPr lang="en-US" sz="10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438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88607" y="180801"/>
            <a:ext cx="6812633" cy="43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>
              <a:lnSpc>
                <a:spcPct val="115000"/>
              </a:lnSpc>
              <a:spcBef>
                <a:spcPts val="900"/>
              </a:spcBef>
            </a:pPr>
            <a:r>
              <a:rPr lang="de-DE"/>
              <a:t>Connector Leakage Test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10" name="Shape 38"/>
          <p:cNvSpPr txBox="1">
            <a:spLocks/>
          </p:cNvSpPr>
          <p:nvPr/>
        </p:nvSpPr>
        <p:spPr>
          <a:xfrm>
            <a:off x="325718" y="757320"/>
            <a:ext cx="6221386" cy="2887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lnSpc>
                <a:spcPct val="108000"/>
              </a:lnSpc>
              <a:spcBef>
                <a:spcPts val="800"/>
              </a:spcBef>
              <a:spcAft>
                <a:spcPts val="0"/>
              </a:spcAft>
              <a:buClr>
                <a:srgbClr val="58585A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42950" lvl="1" indent="-2857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de-DE">
                <a:solidFill>
                  <a:srgbClr val="0070C0"/>
                </a:solidFill>
              </a:rPr>
              <a:t>Power the modules below 36V (DC/DC power-on threshold)</a:t>
            </a:r>
          </a:p>
          <a:p>
            <a:pPr marL="742950" lvl="1" indent="-2857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de-DE">
                <a:solidFill>
                  <a:srgbClr val="0070C0"/>
                </a:solidFill>
              </a:rPr>
              <a:t>Measure the current, using the FDOR monitoring hardware</a:t>
            </a:r>
          </a:p>
          <a:p>
            <a:pPr marL="1200150" lvl="2" indent="-2857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de-DE">
                <a:solidFill>
                  <a:srgbClr val="0070C0"/>
                </a:solidFill>
              </a:rPr>
              <a:t>19.1uA / bit, range 0 to 1.24A</a:t>
            </a:r>
          </a:p>
          <a:p>
            <a:pPr marL="742950" lvl="1" indent="-2857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de-DE">
                <a:solidFill>
                  <a:srgbClr val="0070C0"/>
                </a:solidFill>
              </a:rPr>
              <a:t>Proposal, changing the current shunt from 0.1ohm to 1ohm</a:t>
            </a:r>
          </a:p>
          <a:p>
            <a:pPr marL="1200150" lvl="2" indent="-2857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de-DE">
                <a:solidFill>
                  <a:srgbClr val="0070C0"/>
                </a:solidFill>
              </a:rPr>
              <a:t>1.91uA/bit, range 0 to 124mA</a:t>
            </a:r>
          </a:p>
          <a:p>
            <a:pPr marL="1200150" lvl="2" indent="-2857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de-DE">
                <a:solidFill>
                  <a:srgbClr val="0070C0"/>
                </a:solidFill>
              </a:rPr>
              <a:t>124mA * 150ohm (cable) = 18.6V, @120V ~ max. 12.5W in-ice load before the current measurement gets into saturation</a:t>
            </a:r>
          </a:p>
          <a:p>
            <a:pPr marL="1200150" lvl="2" indent="-2857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de-DE">
                <a:solidFill>
                  <a:srgbClr val="0070C0"/>
                </a:solidFill>
              </a:rPr>
              <a:t>Likely not an issue </a:t>
            </a:r>
          </a:p>
          <a:p>
            <a:pPr marL="1200150" lvl="2" indent="-2857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endParaRPr lang="de-DE">
              <a:solidFill>
                <a:srgbClr val="0070C0"/>
              </a:solidFill>
            </a:endParaRPr>
          </a:p>
          <a:p>
            <a:pPr marL="1200150" lvl="2" indent="-2857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61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88607" y="180801"/>
            <a:ext cx="6812633" cy="43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>
              <a:lnSpc>
                <a:spcPct val="115000"/>
              </a:lnSpc>
              <a:spcBef>
                <a:spcPts val="900"/>
              </a:spcBef>
            </a:pPr>
            <a:r>
              <a:rPr lang="de-DE"/>
              <a:t>mDOM Mainboard Current at 34V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10" name="Shape 38"/>
          <p:cNvSpPr txBox="1">
            <a:spLocks/>
          </p:cNvSpPr>
          <p:nvPr/>
        </p:nvSpPr>
        <p:spPr>
          <a:xfrm>
            <a:off x="338971" y="728185"/>
            <a:ext cx="6658178" cy="574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lnSpc>
                <a:spcPct val="108000"/>
              </a:lnSpc>
              <a:spcBef>
                <a:spcPts val="800"/>
              </a:spcBef>
              <a:spcAft>
                <a:spcPts val="0"/>
              </a:spcAft>
              <a:buClr>
                <a:srgbClr val="58585A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42950" lvl="1" indent="-2857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de-DE">
                <a:solidFill>
                  <a:srgbClr val="0070C0"/>
                </a:solidFill>
              </a:rPr>
              <a:t>249µA for the mainboard, 233µA at the pure DC/DC </a:t>
            </a:r>
          </a:p>
          <a:p>
            <a:pPr marL="1200150" lvl="2" indent="-2857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de-DE">
                <a:solidFill>
                  <a:srgbClr val="0070C0"/>
                </a:solidFill>
              </a:rPr>
              <a:t>Difference by the 2M resistance on the mainboard, 34V / 2M = 17 µA</a:t>
            </a:r>
          </a:p>
          <a:p>
            <a:pPr marL="914400" lvl="2" indent="0">
              <a:lnSpc>
                <a:spcPct val="115000"/>
              </a:lnSpc>
              <a:buClr>
                <a:schemeClr val="dk1"/>
              </a:buClr>
              <a:buSzPts val="1100"/>
              <a:buNone/>
            </a:pPr>
            <a:endParaRPr lang="de-DE">
              <a:solidFill>
                <a:srgbClr val="0070C0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77562DD-64C5-4A35-BA88-D3988F8B2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32" y="1688097"/>
            <a:ext cx="2087563" cy="257175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3A2F151-EB13-4ABE-9AD6-CACDED6C7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133" y="1636644"/>
            <a:ext cx="2203611" cy="2703444"/>
          </a:xfrm>
          <a:prstGeom prst="rect">
            <a:avLst/>
          </a:prstGeom>
        </p:spPr>
      </p:pic>
      <p:sp>
        <p:nvSpPr>
          <p:cNvPr id="6" name="Rectangular Callout 97">
            <a:extLst>
              <a:ext uri="{FF2B5EF4-FFF2-40B4-BE49-F238E27FC236}">
                <a16:creationId xmlns:a16="http://schemas.microsoft.com/office/drawing/2014/main" id="{E392E48C-9E18-464A-BF1B-51A393902C6D}"/>
              </a:ext>
            </a:extLst>
          </p:cNvPr>
          <p:cNvSpPr/>
          <p:nvPr/>
        </p:nvSpPr>
        <p:spPr>
          <a:xfrm>
            <a:off x="556592" y="2856873"/>
            <a:ext cx="781878" cy="234198"/>
          </a:xfrm>
          <a:prstGeom prst="wedgeRectCallout">
            <a:avLst>
              <a:gd name="adj1" fmla="val 44467"/>
              <a:gd name="adj2" fmla="val 239172"/>
            </a:avLst>
          </a:prstGeom>
          <a:solidFill>
            <a:srgbClr val="FFCC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>
                <a:solidFill>
                  <a:schemeClr val="tx1"/>
                </a:solidFill>
              </a:rPr>
              <a:t>mainboard</a:t>
            </a:r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4" name="Rectangular Callout 97">
            <a:extLst>
              <a:ext uri="{FF2B5EF4-FFF2-40B4-BE49-F238E27FC236}">
                <a16:creationId xmlns:a16="http://schemas.microsoft.com/office/drawing/2014/main" id="{692457A4-EACB-4568-9188-A6EC653849F0}"/>
              </a:ext>
            </a:extLst>
          </p:cNvPr>
          <p:cNvSpPr/>
          <p:nvPr/>
        </p:nvSpPr>
        <p:spPr>
          <a:xfrm>
            <a:off x="3843130" y="2856873"/>
            <a:ext cx="887895" cy="234198"/>
          </a:xfrm>
          <a:prstGeom prst="wedgeRectCallout">
            <a:avLst>
              <a:gd name="adj1" fmla="val 83450"/>
              <a:gd name="adj2" fmla="val 196733"/>
            </a:avLst>
          </a:prstGeom>
          <a:solidFill>
            <a:srgbClr val="FFCC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>
                <a:solidFill>
                  <a:schemeClr val="tx1"/>
                </a:solidFill>
              </a:rPr>
              <a:t>Pure DC/DC</a:t>
            </a:r>
            <a:endParaRPr lang="en-US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459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88607" y="180801"/>
            <a:ext cx="6812633" cy="43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>
              <a:lnSpc>
                <a:spcPct val="115000"/>
              </a:lnSpc>
              <a:spcBef>
                <a:spcPts val="900"/>
              </a:spcBef>
            </a:pPr>
            <a:r>
              <a:rPr lang="de-DE"/>
              <a:t>Wire Pair Voltage, How to deal with 30V vs. 120V?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10" name="Shape 38"/>
          <p:cNvSpPr txBox="1">
            <a:spLocks/>
          </p:cNvSpPr>
          <p:nvPr/>
        </p:nvSpPr>
        <p:spPr>
          <a:xfrm>
            <a:off x="325718" y="757320"/>
            <a:ext cx="6658178" cy="2098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lnSpc>
                <a:spcPct val="108000"/>
              </a:lnSpc>
              <a:spcBef>
                <a:spcPts val="800"/>
              </a:spcBef>
              <a:spcAft>
                <a:spcPts val="0"/>
              </a:spcAft>
              <a:buClr>
                <a:srgbClr val="58585A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42950" lvl="1" indent="-2857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de-DE">
                <a:solidFill>
                  <a:srgbClr val="0070C0"/>
                </a:solidFill>
              </a:rPr>
              <a:t>running one wire pair of the FDOR at ~30V + low current mode</a:t>
            </a:r>
          </a:p>
          <a:p>
            <a:pPr marL="742950" lvl="1" indent="-2857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de-DE">
                <a:solidFill>
                  <a:srgbClr val="0070C0"/>
                </a:solidFill>
              </a:rPr>
              <a:t>switch to an unmodified wire pair after a successful leakage test</a:t>
            </a:r>
          </a:p>
          <a:p>
            <a:pPr marL="1200150" lvl="2" indent="-2857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de-DE">
                <a:solidFill>
                  <a:srgbClr val="0070C0"/>
                </a:solidFill>
              </a:rPr>
              <a:t>Using a relais ?</a:t>
            </a:r>
          </a:p>
          <a:p>
            <a:pPr marL="1200150" lvl="2" indent="-2857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de-DE">
                <a:solidFill>
                  <a:srgbClr val="0070C0"/>
                </a:solidFill>
              </a:rPr>
              <a:t>Or combining wire pairs #0,1 by using 4 diodes for decoupling?</a:t>
            </a:r>
          </a:p>
          <a:p>
            <a:pPr marL="1657350" lvl="3" indent="-2857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de-DE">
                <a:solidFill>
                  <a:srgbClr val="0070C0"/>
                </a:solidFill>
              </a:rPr>
              <a:t>E.g. replacing ferrites L1..L4</a:t>
            </a:r>
          </a:p>
          <a:p>
            <a:pPr marL="1657350" lvl="3" indent="-2857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de-DE">
                <a:solidFill>
                  <a:srgbClr val="0070C0"/>
                </a:solidFill>
              </a:rPr>
              <a:t>Wire pair 0 and 1 could get connected at the DSUB cable connector or on the FDOR by patch wires</a:t>
            </a:r>
          </a:p>
          <a:p>
            <a:pPr marL="914400" lvl="2" indent="0">
              <a:lnSpc>
                <a:spcPct val="115000"/>
              </a:lnSpc>
              <a:buClr>
                <a:schemeClr val="dk1"/>
              </a:buClr>
              <a:buSzPts val="1100"/>
              <a:buNone/>
            </a:pPr>
            <a:endParaRPr lang="de-DE">
              <a:solidFill>
                <a:srgbClr val="0070C0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D1312FD-5897-4B21-B09F-74F15753D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389" y="2909182"/>
            <a:ext cx="2746062" cy="1581668"/>
          </a:xfrm>
          <a:prstGeom prst="rect">
            <a:avLst/>
          </a:prstGeom>
        </p:spPr>
      </p:pic>
      <p:sp>
        <p:nvSpPr>
          <p:cNvPr id="6" name="Rectangular Callout 97">
            <a:extLst>
              <a:ext uri="{FF2B5EF4-FFF2-40B4-BE49-F238E27FC236}">
                <a16:creationId xmlns:a16="http://schemas.microsoft.com/office/drawing/2014/main" id="{E392E48C-9E18-464A-BF1B-51A393902C6D}"/>
              </a:ext>
            </a:extLst>
          </p:cNvPr>
          <p:cNvSpPr/>
          <p:nvPr/>
        </p:nvSpPr>
        <p:spPr>
          <a:xfrm>
            <a:off x="3884921" y="3854097"/>
            <a:ext cx="553659" cy="181804"/>
          </a:xfrm>
          <a:prstGeom prst="wedgeRectCallout">
            <a:avLst>
              <a:gd name="adj1" fmla="val 41757"/>
              <a:gd name="adj2" fmla="val 198895"/>
            </a:avLst>
          </a:prstGeom>
          <a:solidFill>
            <a:srgbClr val="FFCC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>
                <a:solidFill>
                  <a:schemeClr val="tx1"/>
                </a:solidFill>
              </a:rPr>
              <a:t>ferrite</a:t>
            </a:r>
            <a:endParaRPr lang="en-US" sz="1000">
              <a:solidFill>
                <a:schemeClr val="tx1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0E7C2AC-9A89-4296-812D-869B00B3A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1278" y="3156611"/>
            <a:ext cx="985838" cy="122956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8A0602E-DD93-4BAA-AF1E-37A97F0B0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0577" y="2970644"/>
            <a:ext cx="1167240" cy="18596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2023725-2B59-4235-ADD5-66DBA7E428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322454" y="4490850"/>
            <a:ext cx="254688" cy="1818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8F8D5F6-CEF0-4225-AA7A-5DF4972D5A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0085" y="2843864"/>
            <a:ext cx="254688" cy="18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31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86F73BF-449F-41BC-B211-70E8CA8E9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243" y="1674942"/>
            <a:ext cx="6512708" cy="2082049"/>
          </a:xfrm>
          <a:prstGeom prst="rect">
            <a:avLst/>
          </a:prstGeom>
        </p:spPr>
      </p:pic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88607" y="180801"/>
            <a:ext cx="6812633" cy="43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>
              <a:lnSpc>
                <a:spcPct val="115000"/>
              </a:lnSpc>
              <a:spcBef>
                <a:spcPts val="900"/>
              </a:spcBef>
            </a:pPr>
            <a:r>
              <a:rPr lang="de-DE"/>
              <a:t>Wire Pair Voltage, How to deal with 30V vs. 120V, cont.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10" name="Shape 38"/>
          <p:cNvSpPr txBox="1">
            <a:spLocks/>
          </p:cNvSpPr>
          <p:nvPr/>
        </p:nvSpPr>
        <p:spPr>
          <a:xfrm>
            <a:off x="325718" y="757320"/>
            <a:ext cx="7453308" cy="521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lnSpc>
                <a:spcPct val="108000"/>
              </a:lnSpc>
              <a:spcBef>
                <a:spcPts val="800"/>
              </a:spcBef>
              <a:spcAft>
                <a:spcPts val="0"/>
              </a:spcAft>
              <a:buClr>
                <a:srgbClr val="58585A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42950" lvl="1" indent="-2857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de-DE">
                <a:solidFill>
                  <a:srgbClr val="0070C0"/>
                </a:solidFill>
              </a:rPr>
              <a:t>Due to parallel connected wire pairs, one termination should be removed (R165, R166)</a:t>
            </a:r>
          </a:p>
          <a:p>
            <a:pPr marL="914400" lvl="2" indent="0">
              <a:lnSpc>
                <a:spcPct val="115000"/>
              </a:lnSpc>
              <a:buClr>
                <a:schemeClr val="dk1"/>
              </a:buClr>
              <a:buSzPts val="1100"/>
              <a:buNone/>
            </a:pPr>
            <a:endParaRPr lang="de-DE">
              <a:solidFill>
                <a:srgbClr val="0070C0"/>
              </a:solidFill>
            </a:endParaRPr>
          </a:p>
        </p:txBody>
      </p:sp>
      <p:sp>
        <p:nvSpPr>
          <p:cNvPr id="6" name="Rectangular Callout 97">
            <a:extLst>
              <a:ext uri="{FF2B5EF4-FFF2-40B4-BE49-F238E27FC236}">
                <a16:creationId xmlns:a16="http://schemas.microsoft.com/office/drawing/2014/main" id="{E392E48C-9E18-464A-BF1B-51A393902C6D}"/>
              </a:ext>
            </a:extLst>
          </p:cNvPr>
          <p:cNvSpPr/>
          <p:nvPr/>
        </p:nvSpPr>
        <p:spPr>
          <a:xfrm>
            <a:off x="4052372" y="1495406"/>
            <a:ext cx="889112" cy="181804"/>
          </a:xfrm>
          <a:prstGeom prst="wedgeRectCallout">
            <a:avLst>
              <a:gd name="adj1" fmla="val 60388"/>
              <a:gd name="adj2" fmla="val 355614"/>
            </a:avLst>
          </a:prstGeom>
          <a:solidFill>
            <a:srgbClr val="FFCC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>
                <a:solidFill>
                  <a:schemeClr val="tx1"/>
                </a:solidFill>
              </a:rPr>
              <a:t>termination</a:t>
            </a:r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2B903BB-EB3C-437A-A962-9D4DA1CEFB94}"/>
              </a:ext>
            </a:extLst>
          </p:cNvPr>
          <p:cNvSpPr txBox="1"/>
          <p:nvPr/>
        </p:nvSpPr>
        <p:spPr>
          <a:xfrm>
            <a:off x="488607" y="2469745"/>
            <a:ext cx="1177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>
                <a:solidFill>
                  <a:srgbClr val="0070C0"/>
                </a:solidFill>
              </a:rPr>
              <a:t>DSUB9 </a:t>
            </a:r>
          </a:p>
          <a:p>
            <a:pPr algn="ctr"/>
            <a:r>
              <a:rPr lang="de-DE" sz="1000">
                <a:solidFill>
                  <a:srgbClr val="0070C0"/>
                </a:solidFill>
              </a:rPr>
              <a:t>conn.-side</a:t>
            </a:r>
            <a:endParaRPr lang="en-US" sz="1000">
              <a:solidFill>
                <a:srgbClr val="0070C0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0C79A29-9E9D-4B51-ABBD-A5E9AD870FFF}"/>
              </a:ext>
            </a:extLst>
          </p:cNvPr>
          <p:cNvSpPr txBox="1"/>
          <p:nvPr/>
        </p:nvSpPr>
        <p:spPr>
          <a:xfrm>
            <a:off x="7015303" y="2469745"/>
            <a:ext cx="1177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>
                <a:solidFill>
                  <a:srgbClr val="0070C0"/>
                </a:solidFill>
              </a:rPr>
              <a:t>Comms</a:t>
            </a:r>
          </a:p>
          <a:p>
            <a:pPr algn="ctr"/>
            <a:r>
              <a:rPr lang="de-DE" sz="1000">
                <a:solidFill>
                  <a:srgbClr val="0070C0"/>
                </a:solidFill>
              </a:rPr>
              <a:t>ADC / DAC-side</a:t>
            </a:r>
            <a:endParaRPr lang="en-US" sz="10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00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7EE6B5E-AB87-4DAA-B297-4000E1E79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329" y="1776138"/>
            <a:ext cx="5877339" cy="2495718"/>
          </a:xfrm>
          <a:prstGeom prst="rect">
            <a:avLst/>
          </a:prstGeom>
        </p:spPr>
      </p:pic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88607" y="180801"/>
            <a:ext cx="6812633" cy="43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>
              <a:lnSpc>
                <a:spcPct val="115000"/>
              </a:lnSpc>
              <a:spcBef>
                <a:spcPts val="900"/>
              </a:spcBef>
            </a:pPr>
            <a:r>
              <a:rPr lang="de-DE"/>
              <a:t>How to get 30V at Wire Pair #0?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sp>
        <p:nvSpPr>
          <p:cNvPr id="10" name="Shape 38"/>
          <p:cNvSpPr txBox="1">
            <a:spLocks/>
          </p:cNvSpPr>
          <p:nvPr/>
        </p:nvSpPr>
        <p:spPr>
          <a:xfrm>
            <a:off x="305839" y="657486"/>
            <a:ext cx="8414091" cy="808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lnSpc>
                <a:spcPct val="108000"/>
              </a:lnSpc>
              <a:spcBef>
                <a:spcPts val="800"/>
              </a:spcBef>
              <a:spcAft>
                <a:spcPts val="0"/>
              </a:spcAft>
              <a:buClr>
                <a:srgbClr val="58585A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42950" lvl="1" indent="-2857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de-DE">
                <a:solidFill>
                  <a:srgbClr val="0070C0"/>
                </a:solidFill>
              </a:rPr>
              <a:t>Temporarily changing the string input voltage at the mini-FBAP</a:t>
            </a:r>
          </a:p>
          <a:p>
            <a:pPr marL="1200150" lvl="2" indent="-2857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de-DE">
                <a:solidFill>
                  <a:srgbClr val="0070C0"/>
                </a:solidFill>
              </a:rPr>
              <a:t>Changing the mini-FBAP DC/DC required</a:t>
            </a:r>
          </a:p>
          <a:p>
            <a:pPr marL="1200150" lvl="2" indent="-2857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de-DE">
                <a:solidFill>
                  <a:srgbClr val="0070C0"/>
                </a:solidFill>
              </a:rPr>
              <a:t>use pin-compatible UIR-type (</a:t>
            </a:r>
            <a:r>
              <a:rPr lang="de-DE" b="1">
                <a:solidFill>
                  <a:srgbClr val="0070C0"/>
                </a:solidFill>
              </a:rPr>
              <a:t>14</a:t>
            </a:r>
            <a:r>
              <a:rPr lang="de-DE">
                <a:solidFill>
                  <a:srgbClr val="0070C0"/>
                </a:solidFill>
              </a:rPr>
              <a:t>-160VDC) input voltage range</a:t>
            </a:r>
          </a:p>
          <a:p>
            <a:pPr marL="914400" lvl="2" indent="0">
              <a:lnSpc>
                <a:spcPct val="115000"/>
              </a:lnSpc>
              <a:buClr>
                <a:schemeClr val="dk1"/>
              </a:buClr>
              <a:buSzPts val="1100"/>
              <a:buNone/>
            </a:pPr>
            <a:endParaRPr lang="de-DE">
              <a:solidFill>
                <a:srgbClr val="0070C0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2B903BB-EB3C-437A-A962-9D4DA1CEFB94}"/>
              </a:ext>
            </a:extLst>
          </p:cNvPr>
          <p:cNvSpPr txBox="1"/>
          <p:nvPr/>
        </p:nvSpPr>
        <p:spPr>
          <a:xfrm>
            <a:off x="488607" y="2746998"/>
            <a:ext cx="831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>
                <a:solidFill>
                  <a:srgbClr val="0070C0"/>
                </a:solidFill>
              </a:rPr>
              <a:t>to string power supply</a:t>
            </a:r>
            <a:endParaRPr lang="en-US" sz="1000">
              <a:solidFill>
                <a:srgbClr val="0070C0"/>
              </a:solidFill>
            </a:endParaRP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7D5D6A0A-8B01-412C-8558-8251773EB36D}"/>
              </a:ext>
            </a:extLst>
          </p:cNvPr>
          <p:cNvSpPr/>
          <p:nvPr/>
        </p:nvSpPr>
        <p:spPr>
          <a:xfrm>
            <a:off x="1888435" y="1875529"/>
            <a:ext cx="523461" cy="187085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BBF9BDB7-B92F-4364-9483-82FD98DC851B}"/>
              </a:ext>
            </a:extLst>
          </p:cNvPr>
          <p:cNvSpPr/>
          <p:nvPr/>
        </p:nvSpPr>
        <p:spPr>
          <a:xfrm>
            <a:off x="1888435" y="4002502"/>
            <a:ext cx="523461" cy="187085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ular Callout 97">
            <a:extLst>
              <a:ext uri="{FF2B5EF4-FFF2-40B4-BE49-F238E27FC236}">
                <a16:creationId xmlns:a16="http://schemas.microsoft.com/office/drawing/2014/main" id="{0E69722D-D2D4-4A6D-BDA1-7D511F9C56E1}"/>
              </a:ext>
            </a:extLst>
          </p:cNvPr>
          <p:cNvSpPr/>
          <p:nvPr/>
        </p:nvSpPr>
        <p:spPr>
          <a:xfrm>
            <a:off x="4426226" y="4002502"/>
            <a:ext cx="1330267" cy="483512"/>
          </a:xfrm>
          <a:prstGeom prst="wedgeRectCallout">
            <a:avLst>
              <a:gd name="adj1" fmla="val 20156"/>
              <a:gd name="adj2" fmla="val -152067"/>
            </a:avLst>
          </a:prstGeom>
          <a:solidFill>
            <a:srgbClr val="FFCC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>
                <a:solidFill>
                  <a:schemeClr val="tx1"/>
                </a:solidFill>
              </a:rPr>
              <a:t>Change to</a:t>
            </a:r>
          </a:p>
          <a:p>
            <a:pPr algn="ctr"/>
            <a:r>
              <a:rPr lang="de-DE" sz="1000">
                <a:solidFill>
                  <a:schemeClr val="tx1"/>
                </a:solidFill>
              </a:rPr>
              <a:t>THN 15-7212UIR</a:t>
            </a:r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A9A0669-E1EA-41E8-89BF-F3D7CCDBBDD7}"/>
              </a:ext>
            </a:extLst>
          </p:cNvPr>
          <p:cNvSpPr txBox="1"/>
          <p:nvPr/>
        </p:nvSpPr>
        <p:spPr>
          <a:xfrm>
            <a:off x="7129668" y="1945873"/>
            <a:ext cx="831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>
                <a:solidFill>
                  <a:srgbClr val="0070C0"/>
                </a:solidFill>
              </a:rPr>
              <a:t>12V FDOR card power supply</a:t>
            </a:r>
            <a:endParaRPr lang="en-US" sz="1000">
              <a:solidFill>
                <a:srgbClr val="0070C0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524D96F-9171-48A6-B191-C922150B1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5310" y="3995529"/>
            <a:ext cx="957056" cy="715325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C03CC685-BDE5-417E-A7EA-F58254B2291A}"/>
              </a:ext>
            </a:extLst>
          </p:cNvPr>
          <p:cNvSpPr txBox="1"/>
          <p:nvPr/>
        </p:nvSpPr>
        <p:spPr>
          <a:xfrm>
            <a:off x="3402576" y="1680526"/>
            <a:ext cx="1259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>
                <a:solidFill>
                  <a:srgbClr val="0070C0"/>
                </a:solidFill>
              </a:rPr>
              <a:t>mini-FBAP</a:t>
            </a:r>
            <a:endParaRPr lang="en-US" sz="16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411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C912832-3356-47D4-BE7F-3382E7541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160" y="1495406"/>
            <a:ext cx="6159977" cy="2629933"/>
          </a:xfrm>
          <a:prstGeom prst="rect">
            <a:avLst/>
          </a:prstGeom>
        </p:spPr>
      </p:pic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88607" y="180801"/>
            <a:ext cx="6812633" cy="43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>
              <a:lnSpc>
                <a:spcPct val="115000"/>
              </a:lnSpc>
              <a:spcBef>
                <a:spcPts val="900"/>
              </a:spcBef>
            </a:pPr>
            <a:r>
              <a:rPr lang="de-DE"/>
              <a:t>How to get 30V at Wire Pair #0, cont.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sp>
        <p:nvSpPr>
          <p:cNvPr id="10" name="Shape 38"/>
          <p:cNvSpPr txBox="1">
            <a:spLocks/>
          </p:cNvSpPr>
          <p:nvPr/>
        </p:nvSpPr>
        <p:spPr>
          <a:xfrm>
            <a:off x="325718" y="757320"/>
            <a:ext cx="7453308" cy="521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lnSpc>
                <a:spcPct val="108000"/>
              </a:lnSpc>
              <a:spcBef>
                <a:spcPts val="800"/>
              </a:spcBef>
              <a:spcAft>
                <a:spcPts val="0"/>
              </a:spcAft>
              <a:buClr>
                <a:srgbClr val="58585A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42950" lvl="1" indent="-2857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de-DE">
                <a:solidFill>
                  <a:srgbClr val="0070C0"/>
                </a:solidFill>
              </a:rPr>
              <a:t>Alternatively, modifying the power switch stage of wire pair #0</a:t>
            </a:r>
          </a:p>
          <a:p>
            <a:pPr marL="914400" lvl="2" indent="0">
              <a:lnSpc>
                <a:spcPct val="115000"/>
              </a:lnSpc>
              <a:buClr>
                <a:schemeClr val="dk1"/>
              </a:buClr>
              <a:buSzPts val="1100"/>
              <a:buNone/>
            </a:pPr>
            <a:endParaRPr lang="de-DE">
              <a:solidFill>
                <a:srgbClr val="0070C0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2B903BB-EB3C-437A-A962-9D4DA1CEFB94}"/>
              </a:ext>
            </a:extLst>
          </p:cNvPr>
          <p:cNvSpPr txBox="1"/>
          <p:nvPr/>
        </p:nvSpPr>
        <p:spPr>
          <a:xfrm>
            <a:off x="7339854" y="2484339"/>
            <a:ext cx="1177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>
                <a:solidFill>
                  <a:srgbClr val="0070C0"/>
                </a:solidFill>
              </a:rPr>
              <a:t>DSUB9 </a:t>
            </a:r>
          </a:p>
          <a:p>
            <a:pPr algn="ctr"/>
            <a:r>
              <a:rPr lang="de-DE" sz="1000">
                <a:solidFill>
                  <a:srgbClr val="0070C0"/>
                </a:solidFill>
              </a:rPr>
              <a:t>conn.-side</a:t>
            </a:r>
            <a:endParaRPr lang="en-US" sz="1000">
              <a:solidFill>
                <a:srgbClr val="0070C0"/>
              </a:solidFill>
            </a:endParaRP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7D5D6A0A-8B01-412C-8558-8251773EB36D}"/>
              </a:ext>
            </a:extLst>
          </p:cNvPr>
          <p:cNvSpPr/>
          <p:nvPr/>
        </p:nvSpPr>
        <p:spPr>
          <a:xfrm>
            <a:off x="2948609" y="1423054"/>
            <a:ext cx="1504121" cy="2702285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01307"/>
      </p:ext>
    </p:extLst>
  </p:cSld>
  <p:clrMapOvr>
    <a:masterClrMapping/>
  </p:clrMapOvr>
</p:sld>
</file>

<file path=ppt/theme/theme1.xml><?xml version="1.0" encoding="utf-8"?>
<a:theme xmlns:a="http://schemas.openxmlformats.org/drawingml/2006/main" name="mDOM">
  <a:themeElements>
    <a:clrScheme name="DES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FDF"/>
      </a:accent1>
      <a:accent2>
        <a:srgbClr val="FF9E1B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450</Words>
  <Application>Microsoft Office PowerPoint</Application>
  <PresentationFormat>Bildschirmpräsentation (16:9)</PresentationFormat>
  <Paragraphs>70</Paragraphs>
  <Slides>10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Verdana</vt:lpstr>
      <vt:lpstr>Wingdings</vt:lpstr>
      <vt:lpstr>mDOM</vt:lpstr>
      <vt:lpstr>SpoolHub, FDOR &amp; mini-FBAP Modifications?</vt:lpstr>
      <vt:lpstr>„ERD“</vt:lpstr>
      <vt:lpstr>FDOR_3, Wire Pair Current Monitoring</vt:lpstr>
      <vt:lpstr>Connector Leakage Test</vt:lpstr>
      <vt:lpstr>mDOM Mainboard Current at 34V</vt:lpstr>
      <vt:lpstr>Wire Pair Voltage, How to deal with 30V vs. 120V?</vt:lpstr>
      <vt:lpstr>Wire Pair Voltage, How to deal with 30V vs. 120V, cont.</vt:lpstr>
      <vt:lpstr>How to get 30V at Wire Pair #0?</vt:lpstr>
      <vt:lpstr>How to get 30V at Wire Pair #0, cont.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Fieldhub Status</dc:title>
  <dc:creator>Sulanke, Karl-Heinz</dc:creator>
  <cp:lastModifiedBy>Sulanke, Karl-Heinz</cp:lastModifiedBy>
  <cp:revision>965</cp:revision>
  <dcterms:modified xsi:type="dcterms:W3CDTF">2025-03-20T10:31:11Z</dcterms:modified>
</cp:coreProperties>
</file>