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2" r:id="rId1"/>
  </p:sldMasterIdLst>
  <p:notesMasterIdLst>
    <p:notesMasterId r:id="rId14"/>
  </p:notesMasterIdLst>
  <p:sldIdLst>
    <p:sldId id="426" r:id="rId2"/>
    <p:sldId id="428" r:id="rId3"/>
    <p:sldId id="430" r:id="rId4"/>
    <p:sldId id="433" r:id="rId5"/>
    <p:sldId id="435" r:id="rId6"/>
    <p:sldId id="432" r:id="rId7"/>
    <p:sldId id="434" r:id="rId8"/>
    <p:sldId id="431" r:id="rId9"/>
    <p:sldId id="436" r:id="rId10"/>
    <p:sldId id="429" r:id="rId11"/>
    <p:sldId id="437" r:id="rId12"/>
    <p:sldId id="424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abschnitt" id="{3F978A2F-21E6-4C7F-B817-25A4A37A67C4}">
          <p14:sldIdLst>
            <p14:sldId id="426"/>
            <p14:sldId id="428"/>
            <p14:sldId id="430"/>
            <p14:sldId id="433"/>
            <p14:sldId id="435"/>
            <p14:sldId id="432"/>
            <p14:sldId id="434"/>
            <p14:sldId id="431"/>
            <p14:sldId id="436"/>
            <p14:sldId id="429"/>
            <p14:sldId id="437"/>
            <p14:sldId id="424"/>
          </p14:sldIdLst>
        </p14:section>
        <p14:section name="Abschnitt ohne Titel" id="{A56D9762-F226-43F1-BC5F-E0B2DAEF571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4FCE"/>
    <a:srgbClr val="CCE9AD"/>
    <a:srgbClr val="FFCC99"/>
    <a:srgbClr val="A40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328E2D-86B7-4F02-9C46-FDA03F93F72B}">
  <a:tblStyle styleId="{BD328E2D-86B7-4F02-9C46-FDA03F93F7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7" autoAdjust="0"/>
  </p:normalViewPr>
  <p:slideViewPr>
    <p:cSldViewPr snapToGrid="0">
      <p:cViewPr>
        <p:scale>
          <a:sx n="140" d="100"/>
          <a:sy n="140" d="100"/>
        </p:scale>
        <p:origin x="240" y="4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4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77115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5648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9470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7335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401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855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4958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0439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97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726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0450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61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269719" y="1453727"/>
            <a:ext cx="4800900" cy="9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400"/>
              <a:buNone/>
              <a:defRPr sz="2400" i="0" u="none" strike="noStrike" cap="none">
                <a:solidFill>
                  <a:srgbClr val="008E96"/>
                </a:solidFill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400"/>
              <a:buNone/>
              <a:defRPr sz="2400" i="0" u="none" strike="noStrike" cap="none">
                <a:solidFill>
                  <a:srgbClr val="008E96"/>
                </a:solidFill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400"/>
              <a:buNone/>
              <a:defRPr sz="2400" i="0" u="none" strike="noStrike" cap="none">
                <a:solidFill>
                  <a:srgbClr val="008E96"/>
                </a:solidFill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400"/>
              <a:buNone/>
              <a:defRPr sz="2400" i="0" u="none" strike="noStrike" cap="none">
                <a:solidFill>
                  <a:srgbClr val="008E96"/>
                </a:solidFill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400"/>
              <a:buNone/>
              <a:defRPr sz="2400" i="0" u="none" strike="noStrike" cap="none">
                <a:solidFill>
                  <a:srgbClr val="008E96"/>
                </a:solidFill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400"/>
              <a:buNone/>
              <a:defRPr sz="2400" i="0" u="none" strike="noStrike" cap="none">
                <a:solidFill>
                  <a:srgbClr val="008E96"/>
                </a:solidFill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400"/>
              <a:buNone/>
              <a:defRPr sz="2400" i="0" u="none" strike="noStrike" cap="none">
                <a:solidFill>
                  <a:srgbClr val="008E96"/>
                </a:solidFill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400"/>
              <a:buNone/>
              <a:defRPr sz="2400" i="0" u="none" strike="noStrike" cap="none">
                <a:solidFill>
                  <a:srgbClr val="008E96"/>
                </a:solidFill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400"/>
              <a:buNone/>
              <a:defRPr sz="2400" i="0" u="none" strike="noStrike" cap="none">
                <a:solidFill>
                  <a:srgbClr val="008E96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269719" y="2628953"/>
            <a:ext cx="48009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200"/>
              <a:buNone/>
              <a:defRPr sz="1200" i="0" u="none" strike="noStrike" cap="none">
                <a:solidFill>
                  <a:srgbClr val="008E96"/>
                </a:solidFill>
              </a:defRPr>
            </a:lvl1pPr>
            <a:lvl2pPr marL="914400" marR="0" lvl="1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200"/>
              <a:buNone/>
              <a:defRPr sz="1200" i="0" u="none" strike="noStrike" cap="none">
                <a:solidFill>
                  <a:srgbClr val="008E96"/>
                </a:solidFill>
              </a:defRPr>
            </a:lvl2pPr>
            <a:lvl3pPr marL="1371600" marR="0" lvl="2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200"/>
              <a:buNone/>
              <a:defRPr sz="1200" i="0" u="none" strike="noStrike" cap="none">
                <a:solidFill>
                  <a:srgbClr val="008E96"/>
                </a:solidFill>
              </a:defRPr>
            </a:lvl3pPr>
            <a:lvl4pPr marL="1828800" marR="0" lvl="3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200"/>
              <a:buNone/>
              <a:defRPr sz="1200" i="0" u="none" strike="noStrike" cap="none">
                <a:solidFill>
                  <a:srgbClr val="008E96"/>
                </a:solidFill>
              </a:defRPr>
            </a:lvl4pPr>
            <a:lvl5pPr marL="2286000" marR="0" lvl="4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200"/>
              <a:buNone/>
              <a:defRPr sz="1200" i="0" u="none" strike="noStrike" cap="none">
                <a:solidFill>
                  <a:srgbClr val="008E96"/>
                </a:solidFill>
              </a:defRPr>
            </a:lvl5pPr>
            <a:lvl6pPr marL="2743200" marR="0" lvl="5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Char char="-"/>
              <a:defRPr sz="1400" i="0" u="none" strike="noStrike" cap="none">
                <a:solidFill>
                  <a:srgbClr val="58585A"/>
                </a:solidFill>
              </a:defRPr>
            </a:lvl6pPr>
            <a:lvl7pPr marL="3200400" marR="0" lvl="6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Char char="-"/>
              <a:defRPr sz="1400" i="0" u="none" strike="noStrike" cap="none">
                <a:solidFill>
                  <a:srgbClr val="58585A"/>
                </a:solidFill>
              </a:defRPr>
            </a:lvl7pPr>
            <a:lvl8pPr marL="3657600" marR="0" lvl="7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Char char="-"/>
              <a:defRPr sz="1400" i="0" u="none" strike="noStrike" cap="none">
                <a:solidFill>
                  <a:srgbClr val="58585A"/>
                </a:solidFill>
              </a:defRPr>
            </a:lvl8pPr>
            <a:lvl9pPr marL="4114800" marR="0" lvl="8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Char char="-"/>
              <a:defRPr sz="1400" i="0" u="none" strike="noStrike" cap="none">
                <a:solidFill>
                  <a:srgbClr val="58585A"/>
                </a:solidFill>
              </a:defRPr>
            </a:lvl9pPr>
          </a:lstStyle>
          <a:p>
            <a:endParaRPr/>
          </a:p>
        </p:txBody>
      </p:sp>
      <p:sp>
        <p:nvSpPr>
          <p:cNvPr id="15" name="Shape 15" descr="mDOM_closed.jpg"/>
          <p:cNvSpPr/>
          <p:nvPr/>
        </p:nvSpPr>
        <p:spPr>
          <a:xfrm>
            <a:off x="6410057" y="2055056"/>
            <a:ext cx="2419559" cy="2721876"/>
          </a:xfrm>
          <a:custGeom>
            <a:avLst/>
            <a:gdLst/>
            <a:ahLst/>
            <a:cxnLst/>
            <a:rect l="0" t="0" r="0" b="0"/>
            <a:pathLst>
              <a:path w="21490" h="21530" extrusionOk="0">
                <a:moveTo>
                  <a:pt x="10775" y="0"/>
                </a:moveTo>
                <a:cubicBezTo>
                  <a:pt x="9032" y="0"/>
                  <a:pt x="7430" y="339"/>
                  <a:pt x="5850" y="1043"/>
                </a:cubicBezTo>
                <a:cubicBezTo>
                  <a:pt x="3607" y="2042"/>
                  <a:pt x="1738" y="3849"/>
                  <a:pt x="807" y="5922"/>
                </a:cubicBezTo>
                <a:cubicBezTo>
                  <a:pt x="448" y="6720"/>
                  <a:pt x="92" y="8004"/>
                  <a:pt x="14" y="8786"/>
                </a:cubicBezTo>
                <a:cubicBezTo>
                  <a:pt x="4" y="8882"/>
                  <a:pt x="0" y="9027"/>
                  <a:pt x="0" y="9208"/>
                </a:cubicBezTo>
                <a:cubicBezTo>
                  <a:pt x="2" y="10478"/>
                  <a:pt x="227" y="13537"/>
                  <a:pt x="381" y="14126"/>
                </a:cubicBezTo>
                <a:cubicBezTo>
                  <a:pt x="832" y="15850"/>
                  <a:pt x="1784" y="17452"/>
                  <a:pt x="3101" y="18701"/>
                </a:cubicBezTo>
                <a:cubicBezTo>
                  <a:pt x="4481" y="20008"/>
                  <a:pt x="6917" y="21135"/>
                  <a:pt x="9034" y="21446"/>
                </a:cubicBezTo>
                <a:cubicBezTo>
                  <a:pt x="10085" y="21600"/>
                  <a:pt x="12197" y="21535"/>
                  <a:pt x="13173" y="21319"/>
                </a:cubicBezTo>
                <a:cubicBezTo>
                  <a:pt x="16452" y="20593"/>
                  <a:pt x="19006" y="18723"/>
                  <a:pt x="20339" y="16074"/>
                </a:cubicBezTo>
                <a:cubicBezTo>
                  <a:pt x="20860" y="15037"/>
                  <a:pt x="20897" y="14936"/>
                  <a:pt x="21115" y="13937"/>
                </a:cubicBezTo>
                <a:cubicBezTo>
                  <a:pt x="21461" y="12348"/>
                  <a:pt x="21600" y="9441"/>
                  <a:pt x="21395" y="8101"/>
                </a:cubicBezTo>
                <a:cubicBezTo>
                  <a:pt x="21267" y="7265"/>
                  <a:pt x="20746" y="5862"/>
                  <a:pt x="20270" y="5075"/>
                </a:cubicBezTo>
                <a:cubicBezTo>
                  <a:pt x="18354" y="1908"/>
                  <a:pt x="14784" y="0"/>
                  <a:pt x="10775" y="0"/>
                </a:cubicBezTo>
                <a:close/>
              </a:path>
            </a:pathLst>
          </a:custGeom>
          <a:noFill/>
          <a:ln>
            <a:noFill/>
          </a:ln>
        </p:spPr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679387" y="5369991"/>
            <a:ext cx="1944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1100" b="1" i="0" u="none" strike="noStrike" cap="none">
                <a:solidFill>
                  <a:srgbClr val="008E96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1100" b="1" i="0" u="none" strike="noStrike" cap="none">
                <a:solidFill>
                  <a:srgbClr val="008E9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1100" b="1" i="0" u="none" strike="noStrike" cap="none">
                <a:solidFill>
                  <a:srgbClr val="008E9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1100" b="1" i="0" u="none" strike="noStrike" cap="none">
                <a:solidFill>
                  <a:srgbClr val="008E9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1100" b="1" i="0" u="none" strike="noStrike" cap="none">
                <a:solidFill>
                  <a:srgbClr val="008E9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1100" b="1" i="0" u="none" strike="noStrike" cap="none">
                <a:solidFill>
                  <a:srgbClr val="008E96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1100" b="1" i="0" u="none" strike="noStrike" cap="none">
                <a:solidFill>
                  <a:srgbClr val="008E96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1100" b="1" i="0" u="none" strike="noStrike" cap="none">
                <a:solidFill>
                  <a:srgbClr val="008E96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1100" b="1" i="0" u="none" strike="noStrike" cap="none">
                <a:solidFill>
                  <a:srgbClr val="008E96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 sz="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95" y="296050"/>
            <a:ext cx="2612198" cy="70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More spac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1440624" y="208722"/>
            <a:ext cx="58428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Font typeface="Arial"/>
              <a:buNone/>
              <a:defRPr sz="2000" i="0" u="none" strike="noStrike" cap="none">
                <a:solidFill>
                  <a:srgbClr val="008E9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Font typeface="Arial"/>
              <a:buNone/>
              <a:defRPr sz="2000" i="0" u="none" strike="noStrike" cap="none">
                <a:solidFill>
                  <a:srgbClr val="008E9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Font typeface="Arial"/>
              <a:buNone/>
              <a:defRPr sz="2000" i="0" u="none" strike="noStrike" cap="none">
                <a:solidFill>
                  <a:srgbClr val="008E9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Font typeface="Arial"/>
              <a:buNone/>
              <a:defRPr sz="2000" i="0" u="none" strike="noStrike" cap="none">
                <a:solidFill>
                  <a:srgbClr val="008E9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Font typeface="Arial"/>
              <a:buNone/>
              <a:defRPr sz="2000" i="0" u="none" strike="noStrike" cap="none">
                <a:solidFill>
                  <a:srgbClr val="008E9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Font typeface="Arial"/>
              <a:buNone/>
              <a:defRPr sz="2000" i="0" u="none" strike="noStrike" cap="none">
                <a:solidFill>
                  <a:srgbClr val="008E9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Font typeface="Arial"/>
              <a:buNone/>
              <a:defRPr sz="2000" i="0" u="none" strike="noStrike" cap="none">
                <a:solidFill>
                  <a:srgbClr val="008E9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Font typeface="Arial"/>
              <a:buNone/>
              <a:defRPr sz="2000" i="0" u="none" strike="noStrike" cap="none">
                <a:solidFill>
                  <a:srgbClr val="008E9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Font typeface="Arial"/>
              <a:buNone/>
              <a:defRPr sz="2000" i="0" u="none" strike="noStrike" cap="none">
                <a:solidFill>
                  <a:srgbClr val="008E9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69719" y="837624"/>
            <a:ext cx="8604300" cy="3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None/>
              <a:defRPr sz="140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08000"/>
              </a:lnSpc>
              <a:spcBef>
                <a:spcPts val="800"/>
              </a:spcBef>
              <a:spcAft>
                <a:spcPts val="0"/>
              </a:spcAft>
              <a:buClr>
                <a:srgbClr val="58585A"/>
              </a:buClr>
              <a:buSzPts val="1300"/>
              <a:buFont typeface="Arial"/>
              <a:buChar char="•"/>
              <a:defRPr sz="130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i="0" u="none" strike="noStrike" cap="none">
                <a:solidFill>
                  <a:srgbClr val="008E96"/>
                </a:solidFill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i="0" u="none" strike="noStrike" cap="none">
                <a:solidFill>
                  <a:srgbClr val="008E96"/>
                </a:solidFill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i="0" u="none" strike="noStrike" cap="none">
                <a:solidFill>
                  <a:srgbClr val="008E96"/>
                </a:solidFill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i="0" u="none" strike="noStrike" cap="none">
                <a:solidFill>
                  <a:srgbClr val="008E96"/>
                </a:solidFill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i="0" u="none" strike="noStrike" cap="none">
                <a:solidFill>
                  <a:srgbClr val="008E96"/>
                </a:solidFill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i="0" u="none" strike="noStrike" cap="none">
                <a:solidFill>
                  <a:srgbClr val="008E96"/>
                </a:solidFill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i="0" u="none" strike="noStrike" cap="none">
                <a:solidFill>
                  <a:srgbClr val="008E96"/>
                </a:solidFill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i="0" u="none" strike="noStrike" cap="none">
                <a:solidFill>
                  <a:srgbClr val="008E96"/>
                </a:solidFill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i="0" u="none" strike="noStrike" cap="none">
                <a:solidFill>
                  <a:srgbClr val="008E96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440624" y="208722"/>
            <a:ext cx="5842800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None/>
              <a:defRPr sz="2000" b="1" i="0" u="none" strike="noStrike" cap="none">
                <a:solidFill>
                  <a:srgbClr val="008E96"/>
                </a:solidFill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None/>
              <a:defRPr sz="2000" b="1" i="0" u="none" strike="noStrike" cap="none">
                <a:solidFill>
                  <a:srgbClr val="008E96"/>
                </a:solidFill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None/>
              <a:defRPr sz="2000" b="1" i="0" u="none" strike="noStrike" cap="none">
                <a:solidFill>
                  <a:srgbClr val="008E96"/>
                </a:solidFill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None/>
              <a:defRPr sz="2000" b="1" i="0" u="none" strike="noStrike" cap="none">
                <a:solidFill>
                  <a:srgbClr val="008E96"/>
                </a:solidFill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None/>
              <a:defRPr sz="2000" b="1" i="0" u="none" strike="noStrike" cap="none">
                <a:solidFill>
                  <a:srgbClr val="008E96"/>
                </a:solidFill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None/>
              <a:defRPr sz="2000" b="1" i="0" u="none" strike="noStrike" cap="none">
                <a:solidFill>
                  <a:srgbClr val="008E96"/>
                </a:solidFill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None/>
              <a:defRPr sz="2000" b="1" i="0" u="none" strike="noStrike" cap="none">
                <a:solidFill>
                  <a:srgbClr val="008E96"/>
                </a:solidFill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None/>
              <a:defRPr sz="2000" b="1" i="0" u="none" strike="noStrike" cap="none">
                <a:solidFill>
                  <a:srgbClr val="008E96"/>
                </a:solidFill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2000"/>
              <a:buNone/>
              <a:defRPr sz="2000" b="1" i="0" u="none" strike="noStrike" cap="none">
                <a:solidFill>
                  <a:srgbClr val="008E96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69719" y="837624"/>
            <a:ext cx="8604300" cy="3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None/>
              <a:defRPr sz="1400" i="0" u="none" strike="noStrike" cap="none">
                <a:solidFill>
                  <a:srgbClr val="58585A"/>
                </a:solidFill>
              </a:defRPr>
            </a:lvl1pPr>
            <a:lvl2pPr marL="914400" marR="0" lvl="1" indent="-311150" algn="l" rtl="0">
              <a:lnSpc>
                <a:spcPct val="108000"/>
              </a:lnSpc>
              <a:spcBef>
                <a:spcPts val="800"/>
              </a:spcBef>
              <a:spcAft>
                <a:spcPts val="0"/>
              </a:spcAft>
              <a:buClr>
                <a:srgbClr val="58585A"/>
              </a:buClr>
              <a:buSzPts val="1300"/>
              <a:buChar char="•"/>
              <a:defRPr sz="1300" i="0" u="none" strike="noStrike" cap="none">
                <a:solidFill>
                  <a:srgbClr val="58585A"/>
                </a:solidFill>
              </a:defRPr>
            </a:lvl2pPr>
            <a:lvl3pPr marL="1371600" marR="0" lvl="2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Char char="-"/>
              <a:defRPr sz="1200" i="0" u="none" strike="noStrike" cap="none">
                <a:solidFill>
                  <a:srgbClr val="58585A"/>
                </a:solidFill>
              </a:defRPr>
            </a:lvl3pPr>
            <a:lvl4pPr marL="1828800" marR="0" lvl="3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Char char="-"/>
              <a:defRPr sz="1200" i="0" u="none" strike="noStrike" cap="none">
                <a:solidFill>
                  <a:srgbClr val="58585A"/>
                </a:solidFill>
              </a:defRPr>
            </a:lvl4pPr>
            <a:lvl5pPr marL="2286000" marR="0" lvl="4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Char char="-"/>
              <a:defRPr sz="1200" i="0" u="none" strike="noStrike" cap="none">
                <a:solidFill>
                  <a:srgbClr val="58585A"/>
                </a:solidFill>
              </a:defRPr>
            </a:lvl5pPr>
            <a:lvl6pPr marL="2743200" marR="0" lvl="5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Char char="-"/>
              <a:defRPr sz="1400" i="0" u="none" strike="noStrike" cap="none">
                <a:solidFill>
                  <a:srgbClr val="58585A"/>
                </a:solidFill>
              </a:defRPr>
            </a:lvl6pPr>
            <a:lvl7pPr marL="3200400" marR="0" lvl="6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Char char="-"/>
              <a:defRPr sz="1400" i="0" u="none" strike="noStrike" cap="none">
                <a:solidFill>
                  <a:srgbClr val="58585A"/>
                </a:solidFill>
              </a:defRPr>
            </a:lvl7pPr>
            <a:lvl8pPr marL="3657600" marR="0" lvl="7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Char char="-"/>
              <a:defRPr sz="1400" i="0" u="none" strike="noStrike" cap="none">
                <a:solidFill>
                  <a:srgbClr val="58585A"/>
                </a:solidFill>
              </a:defRPr>
            </a:lvl8pPr>
            <a:lvl9pPr marL="4114800" marR="0" lvl="8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Char char="-"/>
              <a:defRPr sz="1400" i="0" u="none" strike="noStrike" cap="none">
                <a:solidFill>
                  <a:srgbClr val="58585A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679387" y="4782614"/>
            <a:ext cx="194400" cy="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800" b="1" i="0" u="none" strike="noStrike" cap="none">
                <a:solidFill>
                  <a:srgbClr val="008E96"/>
                </a:solidFill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800" b="1" i="0" u="none" strike="noStrike" cap="none">
                <a:solidFill>
                  <a:srgbClr val="008E96"/>
                </a:solidFill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800" b="1" i="0" u="none" strike="noStrike" cap="none">
                <a:solidFill>
                  <a:srgbClr val="008E96"/>
                </a:solidFill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800" b="1" i="0" u="none" strike="noStrike" cap="none">
                <a:solidFill>
                  <a:srgbClr val="008E96"/>
                </a:solidFill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800" b="1" i="0" u="none" strike="noStrike" cap="none">
                <a:solidFill>
                  <a:srgbClr val="008E96"/>
                </a:solidFill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800" b="1" i="0" u="none" strike="noStrike" cap="none">
                <a:solidFill>
                  <a:srgbClr val="008E96"/>
                </a:solidFill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800" b="1" i="0" u="none" strike="noStrike" cap="none">
                <a:solidFill>
                  <a:srgbClr val="008E96"/>
                </a:solidFill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800" b="1" i="0" u="none" strike="noStrike" cap="none">
                <a:solidFill>
                  <a:srgbClr val="008E96"/>
                </a:solidFill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  <a:defRPr sz="800" b="1" i="0" u="none" strike="noStrike" cap="none">
                <a:solidFill>
                  <a:srgbClr val="008E96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 b="0">
              <a:solidFill>
                <a:srgbClr val="000000"/>
              </a:solidFill>
            </a:endParaRPr>
          </a:p>
        </p:txBody>
      </p:sp>
      <p:sp>
        <p:nvSpPr>
          <p:cNvPr id="9" name="Shape 9"/>
          <p:cNvSpPr txBox="1"/>
          <p:nvPr/>
        </p:nvSpPr>
        <p:spPr>
          <a:xfrm>
            <a:off x="269719" y="4806614"/>
            <a:ext cx="6311400" cy="1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A"/>
              </a:buClr>
              <a:buSzPts val="900"/>
              <a:buFont typeface="Verdana"/>
              <a:buNone/>
            </a:pPr>
            <a:r>
              <a:rPr lang="en-GB" sz="800" i="0" u="none" strike="noStrike" cap="none" baseline="0">
                <a:solidFill>
                  <a:srgbClr val="58585A"/>
                </a:solidFill>
              </a:rPr>
              <a:t>IceCube Upgrade Workshop, 2025-05-20</a:t>
            </a:r>
            <a:r>
              <a:rPr lang="en-GB" sz="800">
                <a:solidFill>
                  <a:srgbClr val="58585A"/>
                </a:solidFill>
              </a:rPr>
              <a:t>, </a:t>
            </a:r>
            <a:r>
              <a:rPr lang="en-GB" sz="800" i="0" u="none" strike="noStrike" cap="none">
                <a:solidFill>
                  <a:srgbClr val="58585A"/>
                </a:solidFill>
              </a:rPr>
              <a:t>Kalle Sulanke, DESY</a:t>
            </a:r>
            <a:endParaRPr sz="800"/>
          </a:p>
        </p:txBody>
      </p:sp>
      <p:sp>
        <p:nvSpPr>
          <p:cNvPr id="11" name="Shape 11" descr="mDOM_closed.jpg"/>
          <p:cNvSpPr/>
          <p:nvPr/>
        </p:nvSpPr>
        <p:spPr>
          <a:xfrm>
            <a:off x="276220" y="67159"/>
            <a:ext cx="494237" cy="555958"/>
          </a:xfrm>
          <a:custGeom>
            <a:avLst/>
            <a:gdLst/>
            <a:ahLst/>
            <a:cxnLst/>
            <a:rect l="0" t="0" r="0" b="0"/>
            <a:pathLst>
              <a:path w="21428" h="21530" extrusionOk="0">
                <a:moveTo>
                  <a:pt x="10744" y="0"/>
                </a:moveTo>
                <a:cubicBezTo>
                  <a:pt x="9006" y="0"/>
                  <a:pt x="7410" y="339"/>
                  <a:pt x="5834" y="1043"/>
                </a:cubicBezTo>
                <a:cubicBezTo>
                  <a:pt x="3598" y="2042"/>
                  <a:pt x="1736" y="3847"/>
                  <a:pt x="807" y="5919"/>
                </a:cubicBezTo>
                <a:cubicBezTo>
                  <a:pt x="450" y="6718"/>
                  <a:pt x="92" y="8002"/>
                  <a:pt x="14" y="8784"/>
                </a:cubicBezTo>
                <a:cubicBezTo>
                  <a:pt x="-63" y="9550"/>
                  <a:pt x="206" y="13453"/>
                  <a:pt x="382" y="14126"/>
                </a:cubicBezTo>
                <a:cubicBezTo>
                  <a:pt x="831" y="15851"/>
                  <a:pt x="1778" y="17454"/>
                  <a:pt x="3092" y="18702"/>
                </a:cubicBezTo>
                <a:cubicBezTo>
                  <a:pt x="4467" y="20010"/>
                  <a:pt x="6898" y="21135"/>
                  <a:pt x="9008" y="21446"/>
                </a:cubicBezTo>
                <a:cubicBezTo>
                  <a:pt x="10056" y="21600"/>
                  <a:pt x="12158" y="21535"/>
                  <a:pt x="13131" y="21319"/>
                </a:cubicBezTo>
                <a:cubicBezTo>
                  <a:pt x="16401" y="20593"/>
                  <a:pt x="18952" y="18724"/>
                  <a:pt x="20281" y="16074"/>
                </a:cubicBezTo>
                <a:cubicBezTo>
                  <a:pt x="20801" y="15037"/>
                  <a:pt x="20838" y="14935"/>
                  <a:pt x="21055" y="13936"/>
                </a:cubicBezTo>
                <a:cubicBezTo>
                  <a:pt x="21400" y="12346"/>
                  <a:pt x="21537" y="9444"/>
                  <a:pt x="21332" y="8103"/>
                </a:cubicBezTo>
                <a:cubicBezTo>
                  <a:pt x="21205" y="7267"/>
                  <a:pt x="20684" y="5864"/>
                  <a:pt x="20210" y="5078"/>
                </a:cubicBezTo>
                <a:cubicBezTo>
                  <a:pt x="18300" y="1911"/>
                  <a:pt x="14742" y="0"/>
                  <a:pt x="10744" y="0"/>
                </a:cubicBezTo>
                <a:close/>
              </a:path>
            </a:pathLst>
          </a:custGeom>
          <a:noFill/>
          <a:ln>
            <a:noFill/>
          </a:ln>
        </p:spPr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822" y="181820"/>
            <a:ext cx="1477101" cy="39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773604-9E98-495C-BEFD-1E0DD54B5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339" y="1433255"/>
            <a:ext cx="6574633" cy="1610195"/>
          </a:xfrm>
        </p:spPr>
        <p:txBody>
          <a:bodyPr/>
          <a:lstStyle/>
          <a:p>
            <a:pPr algn="ctr"/>
            <a:r>
              <a:rPr lang="de-DE"/>
              <a:t>In Water Operations in the 2025 / 26 Season, </a:t>
            </a:r>
            <a:br>
              <a:rPr lang="de-DE"/>
            </a:br>
            <a:br>
              <a:rPr lang="de-DE"/>
            </a:br>
            <a:r>
              <a:rPr lang="de-DE"/>
              <a:t>SpoolHub Power &amp; EMI Reduction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85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88607" y="180801"/>
            <a:ext cx="6812633" cy="43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900"/>
              </a:spcBef>
            </a:pPr>
            <a:r>
              <a:rPr lang="de-DE"/>
              <a:t>Battery Box, Components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  <p:sp>
        <p:nvSpPr>
          <p:cNvPr id="10" name="Shape 38"/>
          <p:cNvSpPr txBox="1">
            <a:spLocks/>
          </p:cNvSpPr>
          <p:nvPr/>
        </p:nvSpPr>
        <p:spPr>
          <a:xfrm>
            <a:off x="325717" y="757322"/>
            <a:ext cx="6737691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08000"/>
              </a:lnSpc>
              <a:spcBef>
                <a:spcPts val="800"/>
              </a:spcBef>
              <a:spcAft>
                <a:spcPts val="0"/>
              </a:spcAft>
              <a:buClr>
                <a:srgbClr val="58585A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42950" lvl="1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preliminary</a:t>
            </a: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93853B7A-DC6C-40E2-994A-F5020CA0D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08847"/>
              </p:ext>
            </p:extLst>
          </p:nvPr>
        </p:nvGraphicFramePr>
        <p:xfrm>
          <a:off x="846923" y="1135060"/>
          <a:ext cx="7581459" cy="2798688"/>
        </p:xfrm>
        <a:graphic>
          <a:graphicData uri="http://schemas.openxmlformats.org/drawingml/2006/table">
            <a:tbl>
              <a:tblPr firstRow="1" bandRow="1">
                <a:tableStyleId>{BD328E2D-86B7-4F02-9C46-FDA03F93F72B}</a:tableStyleId>
              </a:tblPr>
              <a:tblGrid>
                <a:gridCol w="2527153">
                  <a:extLst>
                    <a:ext uri="{9D8B030D-6E8A-4147-A177-3AD203B41FA5}">
                      <a16:colId xmlns:a16="http://schemas.microsoft.com/office/drawing/2014/main" val="81536210"/>
                    </a:ext>
                  </a:extLst>
                </a:gridCol>
                <a:gridCol w="2527153">
                  <a:extLst>
                    <a:ext uri="{9D8B030D-6E8A-4147-A177-3AD203B41FA5}">
                      <a16:colId xmlns:a16="http://schemas.microsoft.com/office/drawing/2014/main" val="397418041"/>
                    </a:ext>
                  </a:extLst>
                </a:gridCol>
                <a:gridCol w="2527153">
                  <a:extLst>
                    <a:ext uri="{9D8B030D-6E8A-4147-A177-3AD203B41FA5}">
                      <a16:colId xmlns:a16="http://schemas.microsoft.com/office/drawing/2014/main" val="3305800776"/>
                    </a:ext>
                  </a:extLst>
                </a:gridCol>
              </a:tblGrid>
              <a:tr h="298808">
                <a:tc>
                  <a:txBody>
                    <a:bodyPr/>
                    <a:lstStyle/>
                    <a:p>
                      <a:r>
                        <a:rPr lang="de-DE" sz="1200" b="1"/>
                        <a:t>item</a:t>
                      </a:r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/>
                        <a:t>Manufacturer-ID</a:t>
                      </a:r>
                      <a:endParaRPr lang="en-US" sz="12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 b="1"/>
                        <a:t>Remark</a:t>
                      </a:r>
                      <a:endParaRPr lang="en-US" sz="12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298077"/>
                  </a:ext>
                </a:extLst>
              </a:tr>
              <a:tr h="298808">
                <a:tc>
                  <a:txBody>
                    <a:bodyPr/>
                    <a:lstStyle/>
                    <a:p>
                      <a:r>
                        <a:rPr lang="de-DE" sz="1200"/>
                        <a:t>Box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Zarges 40678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600 x 400 x 340 mm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187558"/>
                  </a:ext>
                </a:extLst>
              </a:tr>
              <a:tr h="298808">
                <a:tc>
                  <a:txBody>
                    <a:bodyPr/>
                    <a:lstStyle/>
                    <a:p>
                      <a:r>
                        <a:rPr lang="de-DE" sz="1200"/>
                        <a:t>Insulation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Ursa XPS D N-III-L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Rigid foam, 30mm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024140"/>
                  </a:ext>
                </a:extLst>
              </a:tr>
              <a:tr h="515751">
                <a:tc>
                  <a:txBody>
                    <a:bodyPr/>
                    <a:lstStyle/>
                    <a:p>
                      <a:r>
                        <a:rPr lang="de-DE" sz="1200"/>
                        <a:t>Batteries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DCHOUSE 48V 50Ah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LiFePO4, Rechargeable battery with more than 4000 cycles, Built-in BMS (battery Management System), -20 to +55℃,</a:t>
                      </a:r>
                    </a:p>
                    <a:p>
                      <a:r>
                        <a:rPr lang="de-DE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40 x 125 x 330 mm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775497"/>
                  </a:ext>
                </a:extLst>
              </a:tr>
              <a:tr h="298808">
                <a:tc>
                  <a:txBody>
                    <a:bodyPr/>
                    <a:lstStyle/>
                    <a:p>
                      <a:r>
                        <a:rPr lang="de-DE" sz="1200"/>
                        <a:t>Charger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Bauer </a:t>
                      </a:r>
                      <a:r>
                        <a:rPr lang="pl-PL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LiFePO4 58.4 V 10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Fanless, Intelligent charging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7544009"/>
                  </a:ext>
                </a:extLst>
              </a:tr>
              <a:tr h="298808">
                <a:tc>
                  <a:txBody>
                    <a:bodyPr/>
                    <a:lstStyle/>
                    <a:p>
                      <a:r>
                        <a:rPr lang="de-DE" sz="1200"/>
                        <a:t>Heating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Silkwish 50 W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with Thermostat - 52.5 x 25 cm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376406"/>
                  </a:ext>
                </a:extLst>
              </a:tr>
              <a:tr h="298808">
                <a:tc>
                  <a:txBody>
                    <a:bodyPr/>
                    <a:lstStyle/>
                    <a:p>
                      <a:r>
                        <a:rPr lang="de-DE" sz="1200"/>
                        <a:t>Switch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Kao-10KH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200"/>
                        <a:t>waterproof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379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736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88607" y="180801"/>
            <a:ext cx="6812633" cy="43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900"/>
              </a:spcBef>
            </a:pPr>
            <a:r>
              <a:rPr lang="de-DE"/>
              <a:t>Spool Drive, EMI Filter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  <p:sp>
        <p:nvSpPr>
          <p:cNvPr id="10" name="Shape 38"/>
          <p:cNvSpPr txBox="1">
            <a:spLocks/>
          </p:cNvSpPr>
          <p:nvPr/>
        </p:nvSpPr>
        <p:spPr>
          <a:xfrm>
            <a:off x="599272" y="574481"/>
            <a:ext cx="6464135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08000"/>
              </a:lnSpc>
              <a:spcBef>
                <a:spcPts val="800"/>
              </a:spcBef>
              <a:spcAft>
                <a:spcPts val="0"/>
              </a:spcAft>
              <a:buClr>
                <a:srgbClr val="58585A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de-DE">
                <a:solidFill>
                  <a:srgbClr val="0070C0"/>
                </a:solidFill>
              </a:rPr>
              <a:t>Model KEMET GTX (e.g.)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EB5C32A-C44F-4C76-9454-2C7B5E6027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31" y="2902821"/>
            <a:ext cx="2839964" cy="1600939"/>
          </a:xfrm>
          <a:prstGeom prst="rect">
            <a:avLst/>
          </a:prstGeom>
        </p:spPr>
      </p:pic>
      <p:sp>
        <p:nvSpPr>
          <p:cNvPr id="9" name="Shape 38">
            <a:extLst>
              <a:ext uri="{FF2B5EF4-FFF2-40B4-BE49-F238E27FC236}">
                <a16:creationId xmlns:a16="http://schemas.microsoft.com/office/drawing/2014/main" id="{16D21B12-B8DE-4879-A5BA-17BEEF5F0487}"/>
              </a:ext>
            </a:extLst>
          </p:cNvPr>
          <p:cNvSpPr txBox="1">
            <a:spLocks/>
          </p:cNvSpPr>
          <p:nvPr/>
        </p:nvSpPr>
        <p:spPr>
          <a:xfrm>
            <a:off x="325716" y="921255"/>
            <a:ext cx="6737691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08000"/>
              </a:lnSpc>
              <a:spcBef>
                <a:spcPts val="800"/>
              </a:spcBef>
              <a:spcAft>
                <a:spcPts val="0"/>
              </a:spcAft>
              <a:buClr>
                <a:srgbClr val="58585A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42950" lvl="1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To prevent the long spool drive cable acting as an antenna, causing EMI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172518E-8269-447B-93B9-54F2DD1C4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76" y="1266949"/>
            <a:ext cx="1976207" cy="147144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0170E59-0C76-4FD2-B424-B220DF082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85" y="1567622"/>
            <a:ext cx="2443639" cy="118628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62B4C39-67EF-44EE-990B-623414F51F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485" y="2753908"/>
            <a:ext cx="2721002" cy="194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15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88607" y="180801"/>
            <a:ext cx="6812633" cy="43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900"/>
              </a:spcBef>
            </a:pPr>
            <a:r>
              <a:rPr lang="de-DE"/>
              <a:t>Conclusions for the in Water Operations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sp>
        <p:nvSpPr>
          <p:cNvPr id="10" name="Shape 38"/>
          <p:cNvSpPr txBox="1">
            <a:spLocks/>
          </p:cNvSpPr>
          <p:nvPr/>
        </p:nvSpPr>
        <p:spPr>
          <a:xfrm>
            <a:off x="325717" y="757320"/>
            <a:ext cx="6757569" cy="3500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08000"/>
              </a:lnSpc>
              <a:spcBef>
                <a:spcPts val="800"/>
              </a:spcBef>
              <a:spcAft>
                <a:spcPts val="0"/>
              </a:spcAft>
              <a:buClr>
                <a:srgbClr val="58585A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42950" lvl="1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big EMI related comms issues have been seen in the season 24/25</a:t>
            </a:r>
          </a:p>
          <a:p>
            <a:pPr marL="742950" lvl="1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Comms failed immediatly when the spool drive was running</a:t>
            </a:r>
          </a:p>
          <a:p>
            <a:pPr marL="742950" lvl="1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there is no realistic test setup in the North for testing the in water operations</a:t>
            </a:r>
          </a:p>
          <a:p>
            <a:pPr marL="742950" lvl="1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We should isolate the SpoolHub from the spool drive as much as possible</a:t>
            </a:r>
          </a:p>
          <a:p>
            <a:pPr marL="1200150" lvl="2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Using batteries, we can cut any ground / shield connection to the spool drive</a:t>
            </a:r>
          </a:p>
          <a:p>
            <a:pPr marL="1200150" lvl="2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Capacitive coupling by the slipring negligible?</a:t>
            </a:r>
          </a:p>
          <a:p>
            <a:pPr marL="742950" lvl="1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The battery based power supply can be built completely, by using off the shelf components</a:t>
            </a:r>
          </a:p>
          <a:p>
            <a:pPr marL="742950" lvl="1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the costs: ~2000 €</a:t>
            </a:r>
          </a:p>
          <a:p>
            <a:pPr marL="742950" lvl="1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Additionally, installing a good EMI filter in front of the spool drive would be useful</a:t>
            </a:r>
          </a:p>
          <a:p>
            <a:pPr marL="742950" lvl="1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Decision is needed soon!</a:t>
            </a:r>
          </a:p>
        </p:txBody>
      </p:sp>
    </p:spTree>
    <p:extLst>
      <p:ext uri="{BB962C8B-B14F-4D97-AF65-F5344CB8AC3E}">
        <p14:creationId xmlns:p14="http://schemas.microsoft.com/office/powerpoint/2010/main" val="119085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8D22AA4-09A1-4181-87DA-8D23A6F0E39D}"/>
              </a:ext>
            </a:extLst>
          </p:cNvPr>
          <p:cNvSpPr/>
          <p:nvPr/>
        </p:nvSpPr>
        <p:spPr>
          <a:xfrm>
            <a:off x="1210187" y="2027095"/>
            <a:ext cx="1881808" cy="2334792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5E73CE06-E68B-45B8-BF94-31E252ED498E}"/>
              </a:ext>
            </a:extLst>
          </p:cNvPr>
          <p:cNvSpPr/>
          <p:nvPr/>
        </p:nvSpPr>
        <p:spPr>
          <a:xfrm>
            <a:off x="1391491" y="2226089"/>
            <a:ext cx="1515480" cy="196051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88607" y="180801"/>
            <a:ext cx="6812633" cy="43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900"/>
              </a:spcBef>
            </a:pPr>
            <a:r>
              <a:rPr lang="de-DE"/>
              <a:t>SpoolHub-Powering by Batteries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10" name="Shape 38"/>
          <p:cNvSpPr txBox="1">
            <a:spLocks/>
          </p:cNvSpPr>
          <p:nvPr/>
        </p:nvSpPr>
        <p:spPr>
          <a:xfrm>
            <a:off x="394586" y="661933"/>
            <a:ext cx="6221386" cy="105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08000"/>
              </a:lnSpc>
              <a:spcBef>
                <a:spcPts val="800"/>
              </a:spcBef>
              <a:spcAft>
                <a:spcPts val="0"/>
              </a:spcAft>
              <a:buClr>
                <a:srgbClr val="58585A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42950" lvl="1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Fully decouple the SpoolHub from the EMI generating spool-drive</a:t>
            </a:r>
          </a:p>
          <a:p>
            <a:pPr marL="742950" lvl="1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+/- 48 battery power over the slip ring</a:t>
            </a:r>
          </a:p>
          <a:p>
            <a:pPr marL="742950" lvl="1" indent="-285750">
              <a:lnSpc>
                <a:spcPct val="115000"/>
              </a:lnSpc>
              <a:buClr>
                <a:schemeClr val="dk1"/>
              </a:buClr>
              <a:buSzPts val="1100"/>
              <a:buFont typeface="Wingdings" panose="05000000000000000000" pitchFamily="2" charset="2"/>
              <a:buChar char="q"/>
            </a:pPr>
            <a:r>
              <a:rPr lang="de-DE">
                <a:solidFill>
                  <a:srgbClr val="0070C0"/>
                </a:solidFill>
              </a:rPr>
              <a:t>miniPC powered by the mini-FBAP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CD1AAA1-99A7-4743-92E4-1E9D2AC0A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27237" y="1301374"/>
            <a:ext cx="1690207" cy="2768214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6D04CB7A-7ADA-4DC3-8C09-D15DA6BF7C5D}"/>
              </a:ext>
            </a:extLst>
          </p:cNvPr>
          <p:cNvSpPr/>
          <p:nvPr/>
        </p:nvSpPr>
        <p:spPr>
          <a:xfrm>
            <a:off x="2252985" y="2335834"/>
            <a:ext cx="467950" cy="6693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0FBC43A-10CF-4433-B4C9-3456E94CFAC0}"/>
              </a:ext>
            </a:extLst>
          </p:cNvPr>
          <p:cNvSpPr/>
          <p:nvPr/>
        </p:nvSpPr>
        <p:spPr>
          <a:xfrm>
            <a:off x="2252985" y="3630862"/>
            <a:ext cx="467950" cy="30121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5BFCF36-1D59-4B1F-AC5A-DA8BAA2CBB7C}"/>
              </a:ext>
            </a:extLst>
          </p:cNvPr>
          <p:cNvSpPr/>
          <p:nvPr/>
        </p:nvSpPr>
        <p:spPr>
          <a:xfrm>
            <a:off x="1623506" y="3262722"/>
            <a:ext cx="467950" cy="6693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5A47A77-D16F-4AF5-9FE6-96C7D6BEC6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8494" y="2451135"/>
            <a:ext cx="511037" cy="53325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4F846852-4D04-459E-9EBF-DBB480E83F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1014" y="2374526"/>
            <a:ext cx="191889" cy="19149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5760FF33-D4D1-4517-B67D-4691F47EC6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187" y="2381140"/>
            <a:ext cx="389765" cy="427153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16053A13-4951-4F39-AE0D-533914CFF0FB}"/>
              </a:ext>
            </a:extLst>
          </p:cNvPr>
          <p:cNvSpPr/>
          <p:nvPr/>
        </p:nvSpPr>
        <p:spPr>
          <a:xfrm>
            <a:off x="1623506" y="2327367"/>
            <a:ext cx="467950" cy="6693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A6F78C8-6CA3-48B0-B22B-27E693D0529E}"/>
              </a:ext>
            </a:extLst>
          </p:cNvPr>
          <p:cNvSpPr txBox="1"/>
          <p:nvPr/>
        </p:nvSpPr>
        <p:spPr>
          <a:xfrm>
            <a:off x="1590377" y="3314286"/>
            <a:ext cx="66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>
                <a:solidFill>
                  <a:srgbClr val="0070C0"/>
                </a:solidFill>
              </a:rPr>
              <a:t>Temp.</a:t>
            </a:r>
          </a:p>
          <a:p>
            <a:r>
              <a:rPr lang="de-DE" sz="900">
                <a:solidFill>
                  <a:srgbClr val="0070C0"/>
                </a:solidFill>
              </a:rPr>
              <a:t>control</a:t>
            </a:r>
            <a:endParaRPr lang="en-US" sz="900">
              <a:solidFill>
                <a:srgbClr val="0070C0"/>
              </a:solidFill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DAF8EC49-2320-401A-B8B9-07679760E893}"/>
              </a:ext>
            </a:extLst>
          </p:cNvPr>
          <p:cNvSpPr txBox="1"/>
          <p:nvPr/>
        </p:nvSpPr>
        <p:spPr>
          <a:xfrm>
            <a:off x="2192099" y="3316170"/>
            <a:ext cx="6626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>
                <a:solidFill>
                  <a:srgbClr val="0070C0"/>
                </a:solidFill>
              </a:rPr>
              <a:t>Charger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6F848172-FFD5-45B6-9597-FAAB43F738B9}"/>
              </a:ext>
            </a:extLst>
          </p:cNvPr>
          <p:cNvSpPr/>
          <p:nvPr/>
        </p:nvSpPr>
        <p:spPr>
          <a:xfrm>
            <a:off x="2252985" y="3245041"/>
            <a:ext cx="467950" cy="30121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7D755011-92E6-4BED-B664-B4BD6E8013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58653" y="3674242"/>
            <a:ext cx="269466" cy="208515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E92B74E4-E7D8-4C3E-ABD1-FFF5B8DC4D6D}"/>
              </a:ext>
            </a:extLst>
          </p:cNvPr>
          <p:cNvSpPr txBox="1"/>
          <p:nvPr/>
        </p:nvSpPr>
        <p:spPr>
          <a:xfrm>
            <a:off x="1590378" y="2764574"/>
            <a:ext cx="5442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>
                <a:solidFill>
                  <a:srgbClr val="0070C0"/>
                </a:solidFill>
              </a:rPr>
              <a:t>Heater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86F9C177-98E0-44D1-852D-59F0842DCE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91014" y="2538495"/>
            <a:ext cx="191889" cy="191491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A2BFB56B-81FF-456D-9625-77B61286A69C}"/>
              </a:ext>
            </a:extLst>
          </p:cNvPr>
          <p:cNvSpPr txBox="1"/>
          <p:nvPr/>
        </p:nvSpPr>
        <p:spPr>
          <a:xfrm>
            <a:off x="2155687" y="2638680"/>
            <a:ext cx="65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>
                <a:solidFill>
                  <a:srgbClr val="0070C0"/>
                </a:solidFill>
              </a:rPr>
              <a:t>2x Battery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3CA3E6B1-B6B1-437F-BF09-B2B466F6000E}"/>
              </a:ext>
            </a:extLst>
          </p:cNvPr>
          <p:cNvSpPr/>
          <p:nvPr/>
        </p:nvSpPr>
        <p:spPr>
          <a:xfrm>
            <a:off x="3597139" y="2371094"/>
            <a:ext cx="568592" cy="82392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A85E7CF-1933-4B54-85C7-C5F65B9B04EB}"/>
              </a:ext>
            </a:extLst>
          </p:cNvPr>
          <p:cNvSpPr txBox="1"/>
          <p:nvPr/>
        </p:nvSpPr>
        <p:spPr>
          <a:xfrm>
            <a:off x="3546223" y="2954396"/>
            <a:ext cx="6592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>
                <a:solidFill>
                  <a:srgbClr val="0070C0"/>
                </a:solidFill>
              </a:rPr>
              <a:t>Slip ring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8214A62E-90EE-4781-9988-E2105E45175D}"/>
              </a:ext>
            </a:extLst>
          </p:cNvPr>
          <p:cNvSpPr txBox="1"/>
          <p:nvPr/>
        </p:nvSpPr>
        <p:spPr>
          <a:xfrm>
            <a:off x="1397738" y="1994230"/>
            <a:ext cx="1616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>
                <a:solidFill>
                  <a:srgbClr val="0070C0"/>
                </a:solidFill>
              </a:rPr>
              <a:t>temperature-isolated box</a:t>
            </a:r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E1656858-D12F-4E16-9C7F-94389E94753B}"/>
              </a:ext>
            </a:extLst>
          </p:cNvPr>
          <p:cNvCxnSpPr>
            <a:cxnSpLocks/>
            <a:stCxn id="12" idx="2"/>
            <a:endCxn id="24" idx="0"/>
          </p:cNvCxnSpPr>
          <p:nvPr/>
        </p:nvCxnSpPr>
        <p:spPr>
          <a:xfrm>
            <a:off x="2486960" y="3005194"/>
            <a:ext cx="0" cy="23984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10753F28-5467-4517-8CCA-3ACC444B4362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2486958" y="3551198"/>
            <a:ext cx="2" cy="79664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86C9171B-6F4E-46A8-8872-2CE50D18D7C5}"/>
              </a:ext>
            </a:extLst>
          </p:cNvPr>
          <p:cNvCxnSpPr>
            <a:cxnSpLocks/>
          </p:cNvCxnSpPr>
          <p:nvPr/>
        </p:nvCxnSpPr>
        <p:spPr>
          <a:xfrm>
            <a:off x="2486958" y="3932081"/>
            <a:ext cx="0" cy="1220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112D60E7-D1AA-469B-912F-894DAB7C5EB3}"/>
              </a:ext>
            </a:extLst>
          </p:cNvPr>
          <p:cNvCxnSpPr>
            <a:cxnSpLocks/>
          </p:cNvCxnSpPr>
          <p:nvPr/>
        </p:nvCxnSpPr>
        <p:spPr>
          <a:xfrm>
            <a:off x="1857481" y="3932081"/>
            <a:ext cx="0" cy="12200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B2997281-5691-4E40-9B6F-32F7F1D0E4AA}"/>
              </a:ext>
            </a:extLst>
          </p:cNvPr>
          <p:cNvCxnSpPr>
            <a:cxnSpLocks/>
          </p:cNvCxnSpPr>
          <p:nvPr/>
        </p:nvCxnSpPr>
        <p:spPr>
          <a:xfrm>
            <a:off x="529551" y="4054081"/>
            <a:ext cx="1957407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feld 49">
            <a:extLst>
              <a:ext uri="{FF2B5EF4-FFF2-40B4-BE49-F238E27FC236}">
                <a16:creationId xmlns:a16="http://schemas.microsoft.com/office/drawing/2014/main" id="{D7C7AA81-B61D-4472-A366-C0A19F8AFA94}"/>
              </a:ext>
            </a:extLst>
          </p:cNvPr>
          <p:cNvSpPr txBox="1"/>
          <p:nvPr/>
        </p:nvSpPr>
        <p:spPr>
          <a:xfrm>
            <a:off x="529551" y="3857787"/>
            <a:ext cx="6626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>
                <a:solidFill>
                  <a:srgbClr val="0070C0"/>
                </a:solidFill>
              </a:rPr>
              <a:t>110 VAC</a:t>
            </a:r>
          </a:p>
        </p:txBody>
      </p: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A61504E3-F2C1-4421-8FB8-5D1DE9F90DEA}"/>
              </a:ext>
            </a:extLst>
          </p:cNvPr>
          <p:cNvCxnSpPr>
            <a:cxnSpLocks/>
          </p:cNvCxnSpPr>
          <p:nvPr/>
        </p:nvCxnSpPr>
        <p:spPr>
          <a:xfrm>
            <a:off x="1848793" y="3005194"/>
            <a:ext cx="0" cy="23984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82FE6C56-347E-44CB-B27A-ACE2AFD23D61}"/>
              </a:ext>
            </a:extLst>
          </p:cNvPr>
          <p:cNvCxnSpPr>
            <a:cxnSpLocks/>
          </p:cNvCxnSpPr>
          <p:nvPr/>
        </p:nvCxnSpPr>
        <p:spPr>
          <a:xfrm>
            <a:off x="2734929" y="2599346"/>
            <a:ext cx="862210" cy="0"/>
          </a:xfrm>
          <a:prstGeom prst="line">
            <a:avLst/>
          </a:prstGeom>
          <a:ln w="28575">
            <a:solidFill>
              <a:srgbClr val="E34FC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6A145DAE-A083-4B1D-9432-A3B4CFC1ABAF}"/>
              </a:ext>
            </a:extLst>
          </p:cNvPr>
          <p:cNvCxnSpPr>
            <a:cxnSpLocks/>
          </p:cNvCxnSpPr>
          <p:nvPr/>
        </p:nvCxnSpPr>
        <p:spPr>
          <a:xfrm>
            <a:off x="4165731" y="2724818"/>
            <a:ext cx="447213" cy="0"/>
          </a:xfrm>
          <a:prstGeom prst="line">
            <a:avLst/>
          </a:prstGeom>
          <a:ln w="28575">
            <a:solidFill>
              <a:srgbClr val="E34FC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feld 55">
            <a:extLst>
              <a:ext uri="{FF2B5EF4-FFF2-40B4-BE49-F238E27FC236}">
                <a16:creationId xmlns:a16="http://schemas.microsoft.com/office/drawing/2014/main" id="{2BDE2CAC-DE7E-41FE-AE9F-33F17D166681}"/>
              </a:ext>
            </a:extLst>
          </p:cNvPr>
          <p:cNvSpPr txBox="1"/>
          <p:nvPr/>
        </p:nvSpPr>
        <p:spPr>
          <a:xfrm>
            <a:off x="4601484" y="3520610"/>
            <a:ext cx="1450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>
                <a:solidFill>
                  <a:srgbClr val="0070C0"/>
                </a:solidFill>
              </a:rPr>
              <a:t>SpooHub, by J. Kelley</a:t>
            </a:r>
          </a:p>
        </p:txBody>
      </p:sp>
      <p:pic>
        <p:nvPicPr>
          <p:cNvPr id="60" name="Grafik 59">
            <a:extLst>
              <a:ext uri="{FF2B5EF4-FFF2-40B4-BE49-F238E27FC236}">
                <a16:creationId xmlns:a16="http://schemas.microsoft.com/office/drawing/2014/main" id="{CB1BAEB1-0552-4C71-B93C-1BD7A61EA5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01" y="1394070"/>
            <a:ext cx="586167" cy="639060"/>
          </a:xfrm>
          <a:prstGeom prst="rect">
            <a:avLst/>
          </a:prstGeom>
        </p:spPr>
      </p:pic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530FA8E8-70AA-4837-BCED-5EB4C610717B}"/>
              </a:ext>
            </a:extLst>
          </p:cNvPr>
          <p:cNvCxnSpPr>
            <a:cxnSpLocks/>
          </p:cNvCxnSpPr>
          <p:nvPr/>
        </p:nvCxnSpPr>
        <p:spPr>
          <a:xfrm>
            <a:off x="7081642" y="2027095"/>
            <a:ext cx="10806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chteck 62">
            <a:extLst>
              <a:ext uri="{FF2B5EF4-FFF2-40B4-BE49-F238E27FC236}">
                <a16:creationId xmlns:a16="http://schemas.microsoft.com/office/drawing/2014/main" id="{C02F0E4E-0F8E-46F8-95CA-A7CB233FE6C8}"/>
              </a:ext>
            </a:extLst>
          </p:cNvPr>
          <p:cNvSpPr/>
          <p:nvPr/>
        </p:nvSpPr>
        <p:spPr>
          <a:xfrm>
            <a:off x="5076769" y="2622585"/>
            <a:ext cx="500721" cy="28397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2F98E56E-3D6C-4A0F-9E95-08E188C53524}"/>
              </a:ext>
            </a:extLst>
          </p:cNvPr>
          <p:cNvCxnSpPr>
            <a:cxnSpLocks/>
          </p:cNvCxnSpPr>
          <p:nvPr/>
        </p:nvCxnSpPr>
        <p:spPr>
          <a:xfrm>
            <a:off x="6587640" y="2506487"/>
            <a:ext cx="9317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F9B86019-5B1F-4462-9F1C-287958396595}"/>
              </a:ext>
            </a:extLst>
          </p:cNvPr>
          <p:cNvCxnSpPr>
            <a:cxnSpLocks/>
          </p:cNvCxnSpPr>
          <p:nvPr/>
        </p:nvCxnSpPr>
        <p:spPr>
          <a:xfrm>
            <a:off x="6136944" y="2810956"/>
            <a:ext cx="54010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F7FA8D63-2044-4821-A353-B44AAE189635}"/>
              </a:ext>
            </a:extLst>
          </p:cNvPr>
          <p:cNvCxnSpPr>
            <a:cxnSpLocks/>
          </p:cNvCxnSpPr>
          <p:nvPr/>
        </p:nvCxnSpPr>
        <p:spPr>
          <a:xfrm flipV="1">
            <a:off x="6670420" y="2501212"/>
            <a:ext cx="0" cy="30708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Textfeld 69">
            <a:extLst>
              <a:ext uri="{FF2B5EF4-FFF2-40B4-BE49-F238E27FC236}">
                <a16:creationId xmlns:a16="http://schemas.microsoft.com/office/drawing/2014/main" id="{28A2AB15-53EC-4B98-8CED-F7AFC968B62A}"/>
              </a:ext>
            </a:extLst>
          </p:cNvPr>
          <p:cNvSpPr txBox="1"/>
          <p:nvPr/>
        </p:nvSpPr>
        <p:spPr>
          <a:xfrm>
            <a:off x="6086845" y="2658977"/>
            <a:ext cx="3524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700">
                <a:solidFill>
                  <a:srgbClr val="FF0000"/>
                </a:solidFill>
              </a:rPr>
              <a:t>12V</a:t>
            </a:r>
          </a:p>
        </p:txBody>
      </p:sp>
    </p:spTree>
    <p:extLst>
      <p:ext uri="{BB962C8B-B14F-4D97-AF65-F5344CB8AC3E}">
        <p14:creationId xmlns:p14="http://schemas.microsoft.com/office/powerpoint/2010/main" val="593916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88607" y="180801"/>
            <a:ext cx="6812633" cy="43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900"/>
              </a:spcBef>
            </a:pPr>
            <a:r>
              <a:rPr lang="de-DE"/>
              <a:t>Battery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sp>
        <p:nvSpPr>
          <p:cNvPr id="10" name="Shape 38"/>
          <p:cNvSpPr txBox="1">
            <a:spLocks/>
          </p:cNvSpPr>
          <p:nvPr/>
        </p:nvSpPr>
        <p:spPr>
          <a:xfrm>
            <a:off x="599273" y="757322"/>
            <a:ext cx="6464135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08000"/>
              </a:lnSpc>
              <a:spcBef>
                <a:spcPts val="800"/>
              </a:spcBef>
              <a:spcAft>
                <a:spcPts val="0"/>
              </a:spcAft>
              <a:buClr>
                <a:srgbClr val="58585A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de-DE">
                <a:solidFill>
                  <a:srgbClr val="0070C0"/>
                </a:solidFill>
              </a:rPr>
              <a:t>Model DCHOUSE</a:t>
            </a:r>
            <a:endParaRPr lang="en-US"/>
          </a:p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</a:pPr>
            <a:endParaRPr lang="de-DE">
              <a:solidFill>
                <a:srgbClr val="0070C0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9B14C6A-30C9-4305-A91E-A4232D951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02" y="2268068"/>
            <a:ext cx="3948219" cy="134731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B0E39DB-F3B4-4F33-911C-E9CBE4F48C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73" y="1244620"/>
            <a:ext cx="4371975" cy="5905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C68D521-2B63-475E-84F8-F343F8FFAC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49" y="1295972"/>
            <a:ext cx="3433762" cy="3399217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A0A50C77-09A5-4157-A9A0-DD3F2CB378F1}"/>
              </a:ext>
            </a:extLst>
          </p:cNvPr>
          <p:cNvSpPr/>
          <p:nvPr/>
        </p:nvSpPr>
        <p:spPr>
          <a:xfrm>
            <a:off x="5844209" y="2230412"/>
            <a:ext cx="1152939" cy="161605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DAF65542-43A8-4913-8B56-877121FDBC24}"/>
              </a:ext>
            </a:extLst>
          </p:cNvPr>
          <p:cNvSpPr txBox="1"/>
          <p:nvPr/>
        </p:nvSpPr>
        <p:spPr>
          <a:xfrm>
            <a:off x="1842274" y="3461750"/>
            <a:ext cx="774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>
                <a:solidFill>
                  <a:schemeClr val="tx1"/>
                </a:solidFill>
              </a:rPr>
              <a:t>17.21“ (440mm)</a:t>
            </a: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5053689-01B1-425B-BA49-C32138BE377B}"/>
              </a:ext>
            </a:extLst>
          </p:cNvPr>
          <p:cNvSpPr txBox="1"/>
          <p:nvPr/>
        </p:nvSpPr>
        <p:spPr>
          <a:xfrm>
            <a:off x="301046" y="2748514"/>
            <a:ext cx="713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>
                <a:solidFill>
                  <a:schemeClr val="tx1"/>
                </a:solidFill>
              </a:rPr>
              <a:t>4.92“ (125mm)</a:t>
            </a:r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0C59A1D-D092-4E5F-9DA0-F2CDFD7B6FC1}"/>
              </a:ext>
            </a:extLst>
          </p:cNvPr>
          <p:cNvSpPr txBox="1"/>
          <p:nvPr/>
        </p:nvSpPr>
        <p:spPr>
          <a:xfrm rot="19944994">
            <a:off x="3988644" y="3305187"/>
            <a:ext cx="7744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>
                <a:solidFill>
                  <a:schemeClr val="tx1"/>
                </a:solidFill>
              </a:rPr>
              <a:t>13“ (330mm)</a:t>
            </a:r>
            <a:endParaRPr lang="en-US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0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88607" y="180801"/>
            <a:ext cx="6812633" cy="43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900"/>
              </a:spcBef>
            </a:pPr>
            <a:r>
              <a:rPr lang="de-DE"/>
              <a:t>Box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sp>
        <p:nvSpPr>
          <p:cNvPr id="10" name="Shape 38"/>
          <p:cNvSpPr txBox="1">
            <a:spLocks/>
          </p:cNvSpPr>
          <p:nvPr/>
        </p:nvSpPr>
        <p:spPr>
          <a:xfrm>
            <a:off x="599273" y="757322"/>
            <a:ext cx="6464135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08000"/>
              </a:lnSpc>
              <a:spcBef>
                <a:spcPts val="800"/>
              </a:spcBef>
              <a:spcAft>
                <a:spcPts val="0"/>
              </a:spcAft>
              <a:buClr>
                <a:srgbClr val="58585A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de-DE">
                <a:solidFill>
                  <a:srgbClr val="0070C0"/>
                </a:solidFill>
              </a:rPr>
              <a:t>Model Zarges 40678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4C41C06-3D88-4ECD-B1F7-1636A8879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923" y="672134"/>
            <a:ext cx="30480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730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88607" y="180801"/>
            <a:ext cx="6812633" cy="43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900"/>
              </a:spcBef>
            </a:pPr>
            <a:r>
              <a:rPr lang="de-DE"/>
              <a:t>Insulation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10" name="Shape 38"/>
          <p:cNvSpPr txBox="1">
            <a:spLocks/>
          </p:cNvSpPr>
          <p:nvPr/>
        </p:nvSpPr>
        <p:spPr>
          <a:xfrm>
            <a:off x="599273" y="757322"/>
            <a:ext cx="6464135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08000"/>
              </a:lnSpc>
              <a:spcBef>
                <a:spcPts val="800"/>
              </a:spcBef>
              <a:spcAft>
                <a:spcPts val="0"/>
              </a:spcAft>
              <a:buClr>
                <a:srgbClr val="58585A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de-DE">
                <a:solidFill>
                  <a:srgbClr val="0070C0"/>
                </a:solidFill>
              </a:rPr>
              <a:t>URSA XPS D N-III-L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D6B9C3D-6965-4FF8-BBD2-61A0B5855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922" y="874171"/>
            <a:ext cx="2900155" cy="299759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66D0DFF-7380-40E0-AD89-79D566836F4E}"/>
              </a:ext>
            </a:extLst>
          </p:cNvPr>
          <p:cNvSpPr txBox="1"/>
          <p:nvPr/>
        </p:nvSpPr>
        <p:spPr>
          <a:xfrm>
            <a:off x="599273" y="1189622"/>
            <a:ext cx="2226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>
                <a:solidFill>
                  <a:schemeClr val="tx1"/>
                </a:solidFill>
              </a:rPr>
              <a:t>125 x 6 x 3 cm</a:t>
            </a:r>
          </a:p>
          <a:p>
            <a:r>
              <a:rPr lang="de-DE" sz="1200">
                <a:solidFill>
                  <a:schemeClr val="tx1"/>
                </a:solidFill>
              </a:rPr>
              <a:t>-50°C to +70°C</a:t>
            </a:r>
          </a:p>
          <a:p>
            <a:r>
              <a:rPr lang="de-DE" sz="1200">
                <a:solidFill>
                  <a:schemeClr val="tx1"/>
                </a:solidFill>
              </a:rPr>
              <a:t>Extruded Polystyrol (XPS)</a:t>
            </a:r>
          </a:p>
          <a:p>
            <a:r>
              <a:rPr lang="de-DE" sz="1200">
                <a:solidFill>
                  <a:schemeClr val="tx1"/>
                </a:solidFill>
              </a:rPr>
              <a:t>300 kPa at 10% compression</a:t>
            </a:r>
            <a:endParaRPr lang="en-US" sz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83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88607" y="180801"/>
            <a:ext cx="6812633" cy="43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900"/>
              </a:spcBef>
            </a:pPr>
            <a:r>
              <a:rPr lang="de-DE"/>
              <a:t>Temperature Control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10" name="Shape 38"/>
          <p:cNvSpPr txBox="1">
            <a:spLocks/>
          </p:cNvSpPr>
          <p:nvPr/>
        </p:nvSpPr>
        <p:spPr>
          <a:xfrm>
            <a:off x="599273" y="757322"/>
            <a:ext cx="6464135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08000"/>
              </a:lnSpc>
              <a:spcBef>
                <a:spcPts val="800"/>
              </a:spcBef>
              <a:spcAft>
                <a:spcPts val="0"/>
              </a:spcAft>
              <a:buClr>
                <a:srgbClr val="58585A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de-DE">
                <a:solidFill>
                  <a:srgbClr val="0070C0"/>
                </a:solidFill>
              </a:rPr>
              <a:t>Model Silkwish 50 W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9C7C75B-EFF3-4645-B8C3-EEA8AC903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21" y="1189622"/>
            <a:ext cx="4900898" cy="31965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66B0C17-A081-4C98-9DE9-0197F0918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113" y="4030579"/>
            <a:ext cx="2231343" cy="5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14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88607" y="180801"/>
            <a:ext cx="6812633" cy="43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900"/>
              </a:spcBef>
            </a:pPr>
            <a:r>
              <a:rPr lang="de-DE"/>
              <a:t>Charger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0" name="Shape 38"/>
          <p:cNvSpPr txBox="1">
            <a:spLocks/>
          </p:cNvSpPr>
          <p:nvPr/>
        </p:nvSpPr>
        <p:spPr>
          <a:xfrm>
            <a:off x="599273" y="757322"/>
            <a:ext cx="6464135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08000"/>
              </a:lnSpc>
              <a:spcBef>
                <a:spcPts val="800"/>
              </a:spcBef>
              <a:spcAft>
                <a:spcPts val="0"/>
              </a:spcAft>
              <a:buClr>
                <a:srgbClr val="58585A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de-DE">
                <a:solidFill>
                  <a:srgbClr val="0070C0"/>
                </a:solidFill>
              </a:rPr>
              <a:t>Model YZ900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9D728B6-E5F3-461B-BA2E-50D341158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892" y="1638972"/>
            <a:ext cx="2837348" cy="226467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1DF9550-42A3-4E91-9BDB-C643E393B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73" y="1295400"/>
            <a:ext cx="329565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80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88607" y="180801"/>
            <a:ext cx="6812633" cy="43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900"/>
              </a:spcBef>
            </a:pPr>
            <a:r>
              <a:rPr lang="de-DE"/>
              <a:t>Charger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10" name="Shape 38"/>
          <p:cNvSpPr txBox="1">
            <a:spLocks/>
          </p:cNvSpPr>
          <p:nvPr/>
        </p:nvSpPr>
        <p:spPr>
          <a:xfrm>
            <a:off x="599273" y="757322"/>
            <a:ext cx="6464135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08000"/>
              </a:lnSpc>
              <a:spcBef>
                <a:spcPts val="800"/>
              </a:spcBef>
              <a:spcAft>
                <a:spcPts val="0"/>
              </a:spcAft>
              <a:buClr>
                <a:srgbClr val="58585A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de-DE">
                <a:solidFill>
                  <a:srgbClr val="0070C0"/>
                </a:solidFill>
              </a:rPr>
              <a:t>Model Bauer 02-50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6FB8B26-6FB3-4C97-A907-31C357F5AA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73" y="1189622"/>
            <a:ext cx="3305175" cy="99060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F83C259-A73B-4B6C-9510-2CFC39407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62" y="1333843"/>
            <a:ext cx="2993922" cy="327864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B94209A-7762-4351-B484-ECE0B4B6BB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6" y="2308155"/>
            <a:ext cx="2704152" cy="229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77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88607" y="180801"/>
            <a:ext cx="6812633" cy="432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l">
              <a:lnSpc>
                <a:spcPct val="115000"/>
              </a:lnSpc>
              <a:spcBef>
                <a:spcPts val="900"/>
              </a:spcBef>
            </a:pPr>
            <a:r>
              <a:rPr lang="de-DE"/>
              <a:t>Charger Switch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17315" y="4782625"/>
            <a:ext cx="356400" cy="16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8E96"/>
              </a:buClr>
              <a:buSzPts val="1100"/>
              <a:buFont typeface="Verdana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10" name="Shape 38"/>
          <p:cNvSpPr txBox="1">
            <a:spLocks/>
          </p:cNvSpPr>
          <p:nvPr/>
        </p:nvSpPr>
        <p:spPr>
          <a:xfrm>
            <a:off x="599273" y="757322"/>
            <a:ext cx="6464135" cy="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1150" algn="l" rtl="0">
              <a:lnSpc>
                <a:spcPct val="108000"/>
              </a:lnSpc>
              <a:spcBef>
                <a:spcPts val="800"/>
              </a:spcBef>
              <a:spcAft>
                <a:spcPts val="0"/>
              </a:spcAft>
              <a:buClr>
                <a:srgbClr val="58585A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108000"/>
              </a:lnSpc>
              <a:spcBef>
                <a:spcPts val="400"/>
              </a:spcBef>
              <a:spcAft>
                <a:spcPts val="0"/>
              </a:spcAft>
              <a:buClr>
                <a:srgbClr val="58585A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8000"/>
              </a:lnSpc>
              <a:spcBef>
                <a:spcPts val="900"/>
              </a:spcBef>
              <a:spcAft>
                <a:spcPts val="0"/>
              </a:spcAft>
              <a:buClr>
                <a:srgbClr val="58585A"/>
              </a:buClr>
              <a:buSzPts val="1400"/>
              <a:buFont typeface="Arial"/>
              <a:buChar char="-"/>
              <a:defRPr sz="1400" b="0" i="0" u="none" strike="noStrike" cap="none">
                <a:solidFill>
                  <a:srgbClr val="58585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de-DE">
                <a:solidFill>
                  <a:srgbClr val="0070C0"/>
                </a:solidFill>
              </a:rPr>
              <a:t>Model ANCLLO KAO-10KH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3D6FD09-A771-4504-8716-7E48C21B3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384" y="973472"/>
            <a:ext cx="2691722" cy="261234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C46DD74-B38C-46DC-9C13-3C34486F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73" y="2973185"/>
            <a:ext cx="3222100" cy="82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02154"/>
      </p:ext>
    </p:extLst>
  </p:cSld>
  <p:clrMapOvr>
    <a:masterClrMapping/>
  </p:clrMapOvr>
</p:sld>
</file>

<file path=ppt/theme/theme1.xml><?xml version="1.0" encoding="utf-8"?>
<a:theme xmlns:a="http://schemas.openxmlformats.org/drawingml/2006/main" name="mDOM">
  <a:themeElements>
    <a:clrScheme name="DES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Office PowerPoint</Application>
  <PresentationFormat>Bildschirmpräsentation (16:9)</PresentationFormat>
  <Paragraphs>85</Paragraphs>
  <Slides>12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Verdana</vt:lpstr>
      <vt:lpstr>Wingdings</vt:lpstr>
      <vt:lpstr>mDOM</vt:lpstr>
      <vt:lpstr>In Water Operations in the 2025 / 26 Season,   SpoolHub Power &amp; EMI Reduction</vt:lpstr>
      <vt:lpstr>SpoolHub-Powering by Batteries</vt:lpstr>
      <vt:lpstr>Battery</vt:lpstr>
      <vt:lpstr>Box</vt:lpstr>
      <vt:lpstr>Insulation</vt:lpstr>
      <vt:lpstr>Temperature Control</vt:lpstr>
      <vt:lpstr>Charger</vt:lpstr>
      <vt:lpstr>Charger</vt:lpstr>
      <vt:lpstr>Charger Switch</vt:lpstr>
      <vt:lpstr>Battery Box, Components</vt:lpstr>
      <vt:lpstr>Spool Drive, EMI Filter</vt:lpstr>
      <vt:lpstr>Conclusions for the in Water Operations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Fieldhub Status</dc:title>
  <dc:creator>Sulanke, Karl-Heinz</dc:creator>
  <cp:lastModifiedBy>Sulanke, Karl-Heinz</cp:lastModifiedBy>
  <cp:revision>1007</cp:revision>
  <dcterms:modified xsi:type="dcterms:W3CDTF">2025-05-20T07:10:19Z</dcterms:modified>
</cp:coreProperties>
</file>