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2" r:id="rId1"/>
  </p:sldMasterIdLst>
  <p:notesMasterIdLst>
    <p:notesMasterId r:id="rId10"/>
  </p:notesMasterIdLst>
  <p:sldIdLst>
    <p:sldId id="426" r:id="rId2"/>
    <p:sldId id="428" r:id="rId3"/>
    <p:sldId id="429" r:id="rId4"/>
    <p:sldId id="430" r:id="rId5"/>
    <p:sldId id="432" r:id="rId6"/>
    <p:sldId id="433" r:id="rId7"/>
    <p:sldId id="431" r:id="rId8"/>
    <p:sldId id="424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tandardabschnitt" id="{3F978A2F-21E6-4C7F-B817-25A4A37A67C4}">
          <p14:sldIdLst>
            <p14:sldId id="426"/>
            <p14:sldId id="428"/>
            <p14:sldId id="429"/>
            <p14:sldId id="430"/>
            <p14:sldId id="432"/>
            <p14:sldId id="433"/>
            <p14:sldId id="431"/>
            <p14:sldId id="424"/>
          </p14:sldIdLst>
        </p14:section>
        <p14:section name="Abschnitt ohne Titel" id="{A56D9762-F226-43F1-BC5F-E0B2DAEF571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4FCE"/>
    <a:srgbClr val="CCE9AD"/>
    <a:srgbClr val="FFCC99"/>
    <a:srgbClr val="A40C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D328E2D-86B7-4F02-9C46-FDA03F93F72B}">
  <a:tblStyle styleId="{BD328E2D-86B7-4F02-9C46-FDA03F93F72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7" autoAdjust="0"/>
  </p:normalViewPr>
  <p:slideViewPr>
    <p:cSldViewPr snapToGrid="0">
      <p:cViewPr varScale="1">
        <p:scale>
          <a:sx n="132" d="100"/>
          <a:sy n="132" d="100"/>
        </p:scale>
        <p:origin x="132" y="33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04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9771150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5648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7791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6969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3193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293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0413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7335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269719" y="1453727"/>
            <a:ext cx="4800900" cy="9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400"/>
              <a:buNone/>
              <a:defRPr sz="2400" i="0" u="none" strike="noStrike" cap="none">
                <a:solidFill>
                  <a:srgbClr val="008E96"/>
                </a:solidFill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400"/>
              <a:buNone/>
              <a:defRPr sz="2400" i="0" u="none" strike="noStrike" cap="none">
                <a:solidFill>
                  <a:srgbClr val="008E96"/>
                </a:solidFill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400"/>
              <a:buNone/>
              <a:defRPr sz="2400" i="0" u="none" strike="noStrike" cap="none">
                <a:solidFill>
                  <a:srgbClr val="008E96"/>
                </a:solidFill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400"/>
              <a:buNone/>
              <a:defRPr sz="2400" i="0" u="none" strike="noStrike" cap="none">
                <a:solidFill>
                  <a:srgbClr val="008E96"/>
                </a:solidFill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400"/>
              <a:buNone/>
              <a:defRPr sz="2400" i="0" u="none" strike="noStrike" cap="none">
                <a:solidFill>
                  <a:srgbClr val="008E96"/>
                </a:solidFill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400"/>
              <a:buNone/>
              <a:defRPr sz="2400" i="0" u="none" strike="noStrike" cap="none">
                <a:solidFill>
                  <a:srgbClr val="008E96"/>
                </a:solidFill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400"/>
              <a:buNone/>
              <a:defRPr sz="2400" i="0" u="none" strike="noStrike" cap="none">
                <a:solidFill>
                  <a:srgbClr val="008E96"/>
                </a:solidFill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400"/>
              <a:buNone/>
              <a:defRPr sz="2400" i="0" u="none" strike="noStrike" cap="none">
                <a:solidFill>
                  <a:srgbClr val="008E96"/>
                </a:solidFill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400"/>
              <a:buNone/>
              <a:defRPr sz="2400" i="0" u="none" strike="noStrike" cap="none">
                <a:solidFill>
                  <a:srgbClr val="008E96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269719" y="2628953"/>
            <a:ext cx="4800900" cy="3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200"/>
              <a:buNone/>
              <a:defRPr sz="1200" i="0" u="none" strike="noStrike" cap="none">
                <a:solidFill>
                  <a:srgbClr val="008E96"/>
                </a:solidFill>
              </a:defRPr>
            </a:lvl1pPr>
            <a:lvl2pPr marL="914400" marR="0" lvl="1" indent="-2286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200"/>
              <a:buNone/>
              <a:defRPr sz="1200" i="0" u="none" strike="noStrike" cap="none">
                <a:solidFill>
                  <a:srgbClr val="008E96"/>
                </a:solidFill>
              </a:defRPr>
            </a:lvl2pPr>
            <a:lvl3pPr marL="1371600" marR="0" lvl="2" indent="-2286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200"/>
              <a:buNone/>
              <a:defRPr sz="1200" i="0" u="none" strike="noStrike" cap="none">
                <a:solidFill>
                  <a:srgbClr val="008E96"/>
                </a:solidFill>
              </a:defRPr>
            </a:lvl3pPr>
            <a:lvl4pPr marL="1828800" marR="0" lvl="3" indent="-2286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200"/>
              <a:buNone/>
              <a:defRPr sz="1200" i="0" u="none" strike="noStrike" cap="none">
                <a:solidFill>
                  <a:srgbClr val="008E96"/>
                </a:solidFill>
              </a:defRPr>
            </a:lvl4pPr>
            <a:lvl5pPr marL="2286000" marR="0" lvl="4" indent="-2286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200"/>
              <a:buNone/>
              <a:defRPr sz="1200" i="0" u="none" strike="noStrike" cap="none">
                <a:solidFill>
                  <a:srgbClr val="008E96"/>
                </a:solidFill>
              </a:defRPr>
            </a:lvl5pPr>
            <a:lvl6pPr marL="2743200" marR="0" lvl="5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Char char="-"/>
              <a:defRPr sz="1400" i="0" u="none" strike="noStrike" cap="none">
                <a:solidFill>
                  <a:srgbClr val="58585A"/>
                </a:solidFill>
              </a:defRPr>
            </a:lvl6pPr>
            <a:lvl7pPr marL="3200400" marR="0" lvl="6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Char char="-"/>
              <a:defRPr sz="1400" i="0" u="none" strike="noStrike" cap="none">
                <a:solidFill>
                  <a:srgbClr val="58585A"/>
                </a:solidFill>
              </a:defRPr>
            </a:lvl7pPr>
            <a:lvl8pPr marL="3657600" marR="0" lvl="7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Char char="-"/>
              <a:defRPr sz="1400" i="0" u="none" strike="noStrike" cap="none">
                <a:solidFill>
                  <a:srgbClr val="58585A"/>
                </a:solidFill>
              </a:defRPr>
            </a:lvl8pPr>
            <a:lvl9pPr marL="4114800" marR="0" lvl="8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Char char="-"/>
              <a:defRPr sz="1400" i="0" u="none" strike="noStrike" cap="none">
                <a:solidFill>
                  <a:srgbClr val="58585A"/>
                </a:solidFill>
              </a:defRPr>
            </a:lvl9pPr>
          </a:lstStyle>
          <a:p>
            <a:endParaRPr/>
          </a:p>
        </p:txBody>
      </p:sp>
      <p:sp>
        <p:nvSpPr>
          <p:cNvPr id="15" name="Shape 15" descr="mDOM_closed.jpg"/>
          <p:cNvSpPr/>
          <p:nvPr/>
        </p:nvSpPr>
        <p:spPr>
          <a:xfrm>
            <a:off x="6410057" y="2055056"/>
            <a:ext cx="2419559" cy="2721876"/>
          </a:xfrm>
          <a:custGeom>
            <a:avLst/>
            <a:gdLst/>
            <a:ahLst/>
            <a:cxnLst/>
            <a:rect l="0" t="0" r="0" b="0"/>
            <a:pathLst>
              <a:path w="21490" h="21530" extrusionOk="0">
                <a:moveTo>
                  <a:pt x="10775" y="0"/>
                </a:moveTo>
                <a:cubicBezTo>
                  <a:pt x="9032" y="0"/>
                  <a:pt x="7430" y="339"/>
                  <a:pt x="5850" y="1043"/>
                </a:cubicBezTo>
                <a:cubicBezTo>
                  <a:pt x="3607" y="2042"/>
                  <a:pt x="1738" y="3849"/>
                  <a:pt x="807" y="5922"/>
                </a:cubicBezTo>
                <a:cubicBezTo>
                  <a:pt x="448" y="6720"/>
                  <a:pt x="92" y="8004"/>
                  <a:pt x="14" y="8786"/>
                </a:cubicBezTo>
                <a:cubicBezTo>
                  <a:pt x="4" y="8882"/>
                  <a:pt x="0" y="9027"/>
                  <a:pt x="0" y="9208"/>
                </a:cubicBezTo>
                <a:cubicBezTo>
                  <a:pt x="2" y="10478"/>
                  <a:pt x="227" y="13537"/>
                  <a:pt x="381" y="14126"/>
                </a:cubicBezTo>
                <a:cubicBezTo>
                  <a:pt x="832" y="15850"/>
                  <a:pt x="1784" y="17452"/>
                  <a:pt x="3101" y="18701"/>
                </a:cubicBezTo>
                <a:cubicBezTo>
                  <a:pt x="4481" y="20008"/>
                  <a:pt x="6917" y="21135"/>
                  <a:pt x="9034" y="21446"/>
                </a:cubicBezTo>
                <a:cubicBezTo>
                  <a:pt x="10085" y="21600"/>
                  <a:pt x="12197" y="21535"/>
                  <a:pt x="13173" y="21319"/>
                </a:cubicBezTo>
                <a:cubicBezTo>
                  <a:pt x="16452" y="20593"/>
                  <a:pt x="19006" y="18723"/>
                  <a:pt x="20339" y="16074"/>
                </a:cubicBezTo>
                <a:cubicBezTo>
                  <a:pt x="20860" y="15037"/>
                  <a:pt x="20897" y="14936"/>
                  <a:pt x="21115" y="13937"/>
                </a:cubicBezTo>
                <a:cubicBezTo>
                  <a:pt x="21461" y="12348"/>
                  <a:pt x="21600" y="9441"/>
                  <a:pt x="21395" y="8101"/>
                </a:cubicBezTo>
                <a:cubicBezTo>
                  <a:pt x="21267" y="7265"/>
                  <a:pt x="20746" y="5862"/>
                  <a:pt x="20270" y="5075"/>
                </a:cubicBezTo>
                <a:cubicBezTo>
                  <a:pt x="18354" y="1908"/>
                  <a:pt x="14784" y="0"/>
                  <a:pt x="10775" y="0"/>
                </a:cubicBezTo>
                <a:close/>
              </a:path>
            </a:pathLst>
          </a:custGeom>
          <a:noFill/>
          <a:ln>
            <a:noFill/>
          </a:ln>
        </p:spPr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679387" y="5369991"/>
            <a:ext cx="194400" cy="1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sz="1100" b="1" i="0" u="none" strike="noStrike" cap="none">
                <a:solidFill>
                  <a:srgbClr val="008E96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sz="1100" b="1" i="0" u="none" strike="noStrike" cap="none">
                <a:solidFill>
                  <a:srgbClr val="008E96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sz="1100" b="1" i="0" u="none" strike="noStrike" cap="none">
                <a:solidFill>
                  <a:srgbClr val="008E96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sz="1100" b="1" i="0" u="none" strike="noStrike" cap="none">
                <a:solidFill>
                  <a:srgbClr val="008E96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sz="1100" b="1" i="0" u="none" strike="noStrike" cap="none">
                <a:solidFill>
                  <a:srgbClr val="008E96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sz="1100" b="1" i="0" u="none" strike="noStrike" cap="none">
                <a:solidFill>
                  <a:srgbClr val="008E96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sz="1100" b="1" i="0" u="none" strike="noStrike" cap="none">
                <a:solidFill>
                  <a:srgbClr val="008E96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sz="1100" b="1" i="0" u="none" strike="noStrike" cap="none">
                <a:solidFill>
                  <a:srgbClr val="008E96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sz="1100" b="1" i="0" u="none" strike="noStrike" cap="none">
                <a:solidFill>
                  <a:srgbClr val="008E96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 sz="8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8495" y="296050"/>
            <a:ext cx="2612198" cy="702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More spac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1440624" y="208722"/>
            <a:ext cx="5842800" cy="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Font typeface="Arial"/>
              <a:buNone/>
              <a:defRPr sz="2000" i="0" u="none" strike="noStrike" cap="none">
                <a:solidFill>
                  <a:srgbClr val="008E9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Font typeface="Arial"/>
              <a:buNone/>
              <a:defRPr sz="2000" i="0" u="none" strike="noStrike" cap="none">
                <a:solidFill>
                  <a:srgbClr val="008E9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Font typeface="Arial"/>
              <a:buNone/>
              <a:defRPr sz="2000" i="0" u="none" strike="noStrike" cap="none">
                <a:solidFill>
                  <a:srgbClr val="008E9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Font typeface="Arial"/>
              <a:buNone/>
              <a:defRPr sz="2000" i="0" u="none" strike="noStrike" cap="none">
                <a:solidFill>
                  <a:srgbClr val="008E9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Font typeface="Arial"/>
              <a:buNone/>
              <a:defRPr sz="2000" i="0" u="none" strike="noStrike" cap="none">
                <a:solidFill>
                  <a:srgbClr val="008E9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Font typeface="Arial"/>
              <a:buNone/>
              <a:defRPr sz="2000" i="0" u="none" strike="noStrike" cap="none">
                <a:solidFill>
                  <a:srgbClr val="008E9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Font typeface="Arial"/>
              <a:buNone/>
              <a:defRPr sz="2000" i="0" u="none" strike="noStrike" cap="none">
                <a:solidFill>
                  <a:srgbClr val="008E9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Font typeface="Arial"/>
              <a:buNone/>
              <a:defRPr sz="2000" i="0" u="none" strike="noStrike" cap="none">
                <a:solidFill>
                  <a:srgbClr val="008E9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Font typeface="Arial"/>
              <a:buNone/>
              <a:defRPr sz="2000" i="0" u="none" strike="noStrike" cap="none">
                <a:solidFill>
                  <a:srgbClr val="008E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269719" y="837624"/>
            <a:ext cx="8604300" cy="3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None/>
              <a:defRPr sz="140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1150" algn="l" rtl="0">
              <a:lnSpc>
                <a:spcPct val="108000"/>
              </a:lnSpc>
              <a:spcBef>
                <a:spcPts val="800"/>
              </a:spcBef>
              <a:spcAft>
                <a:spcPts val="0"/>
              </a:spcAft>
              <a:buClr>
                <a:srgbClr val="58585A"/>
              </a:buClr>
              <a:buSzPts val="1300"/>
              <a:buFont typeface="Arial"/>
              <a:buChar char="•"/>
              <a:defRPr sz="130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Font typeface="Arial"/>
              <a:buChar char="-"/>
              <a:defRPr sz="120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Font typeface="Arial"/>
              <a:buChar char="-"/>
              <a:defRPr sz="120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Font typeface="Arial"/>
              <a:buChar char="-"/>
              <a:defRPr sz="120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17315" y="4782625"/>
            <a:ext cx="356400" cy="1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i="0" u="none" strike="noStrike" cap="none">
                <a:solidFill>
                  <a:srgbClr val="008E96"/>
                </a:solidFill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i="0" u="none" strike="noStrike" cap="none">
                <a:solidFill>
                  <a:srgbClr val="008E96"/>
                </a:solidFill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i="0" u="none" strike="noStrike" cap="none">
                <a:solidFill>
                  <a:srgbClr val="008E96"/>
                </a:solidFill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i="0" u="none" strike="noStrike" cap="none">
                <a:solidFill>
                  <a:srgbClr val="008E96"/>
                </a:solidFill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i="0" u="none" strike="noStrike" cap="none">
                <a:solidFill>
                  <a:srgbClr val="008E96"/>
                </a:solidFill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i="0" u="none" strike="noStrike" cap="none">
                <a:solidFill>
                  <a:srgbClr val="008E96"/>
                </a:solidFill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i="0" u="none" strike="noStrike" cap="none">
                <a:solidFill>
                  <a:srgbClr val="008E96"/>
                </a:solidFill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i="0" u="none" strike="noStrike" cap="none">
                <a:solidFill>
                  <a:srgbClr val="008E96"/>
                </a:solidFill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i="0" u="none" strike="noStrike" cap="none">
                <a:solidFill>
                  <a:srgbClr val="008E96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440624" y="208722"/>
            <a:ext cx="5842800" cy="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None/>
              <a:defRPr sz="2000" b="1" i="0" u="none" strike="noStrike" cap="none">
                <a:solidFill>
                  <a:srgbClr val="008E96"/>
                </a:solidFill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None/>
              <a:defRPr sz="2000" b="1" i="0" u="none" strike="noStrike" cap="none">
                <a:solidFill>
                  <a:srgbClr val="008E96"/>
                </a:solidFill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None/>
              <a:defRPr sz="2000" b="1" i="0" u="none" strike="noStrike" cap="none">
                <a:solidFill>
                  <a:srgbClr val="008E96"/>
                </a:solidFill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None/>
              <a:defRPr sz="2000" b="1" i="0" u="none" strike="noStrike" cap="none">
                <a:solidFill>
                  <a:srgbClr val="008E96"/>
                </a:solidFill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None/>
              <a:defRPr sz="2000" b="1" i="0" u="none" strike="noStrike" cap="none">
                <a:solidFill>
                  <a:srgbClr val="008E96"/>
                </a:solidFill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None/>
              <a:defRPr sz="2000" b="1" i="0" u="none" strike="noStrike" cap="none">
                <a:solidFill>
                  <a:srgbClr val="008E96"/>
                </a:solidFill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None/>
              <a:defRPr sz="2000" b="1" i="0" u="none" strike="noStrike" cap="none">
                <a:solidFill>
                  <a:srgbClr val="008E96"/>
                </a:solidFill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None/>
              <a:defRPr sz="2000" b="1" i="0" u="none" strike="noStrike" cap="none">
                <a:solidFill>
                  <a:srgbClr val="008E96"/>
                </a:solidFill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None/>
              <a:defRPr sz="2000" b="1" i="0" u="none" strike="noStrike" cap="none">
                <a:solidFill>
                  <a:srgbClr val="008E96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269719" y="837624"/>
            <a:ext cx="8604300" cy="3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None/>
              <a:defRPr sz="1400" i="0" u="none" strike="noStrike" cap="none">
                <a:solidFill>
                  <a:srgbClr val="58585A"/>
                </a:solidFill>
              </a:defRPr>
            </a:lvl1pPr>
            <a:lvl2pPr marL="914400" marR="0" lvl="1" indent="-311150" algn="l" rtl="0">
              <a:lnSpc>
                <a:spcPct val="108000"/>
              </a:lnSpc>
              <a:spcBef>
                <a:spcPts val="800"/>
              </a:spcBef>
              <a:spcAft>
                <a:spcPts val="0"/>
              </a:spcAft>
              <a:buClr>
                <a:srgbClr val="58585A"/>
              </a:buClr>
              <a:buSzPts val="1300"/>
              <a:buChar char="•"/>
              <a:defRPr sz="1300" i="0" u="none" strike="noStrike" cap="none">
                <a:solidFill>
                  <a:srgbClr val="58585A"/>
                </a:solidFill>
              </a:defRPr>
            </a:lvl2pPr>
            <a:lvl3pPr marL="1371600" marR="0" lvl="2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Char char="-"/>
              <a:defRPr sz="1200" i="0" u="none" strike="noStrike" cap="none">
                <a:solidFill>
                  <a:srgbClr val="58585A"/>
                </a:solidFill>
              </a:defRPr>
            </a:lvl3pPr>
            <a:lvl4pPr marL="1828800" marR="0" lvl="3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Char char="-"/>
              <a:defRPr sz="1200" i="0" u="none" strike="noStrike" cap="none">
                <a:solidFill>
                  <a:srgbClr val="58585A"/>
                </a:solidFill>
              </a:defRPr>
            </a:lvl4pPr>
            <a:lvl5pPr marL="2286000" marR="0" lvl="4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Char char="-"/>
              <a:defRPr sz="1200" i="0" u="none" strike="noStrike" cap="none">
                <a:solidFill>
                  <a:srgbClr val="58585A"/>
                </a:solidFill>
              </a:defRPr>
            </a:lvl5pPr>
            <a:lvl6pPr marL="2743200" marR="0" lvl="5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Char char="-"/>
              <a:defRPr sz="1400" i="0" u="none" strike="noStrike" cap="none">
                <a:solidFill>
                  <a:srgbClr val="58585A"/>
                </a:solidFill>
              </a:defRPr>
            </a:lvl6pPr>
            <a:lvl7pPr marL="3200400" marR="0" lvl="6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Char char="-"/>
              <a:defRPr sz="1400" i="0" u="none" strike="noStrike" cap="none">
                <a:solidFill>
                  <a:srgbClr val="58585A"/>
                </a:solidFill>
              </a:defRPr>
            </a:lvl7pPr>
            <a:lvl8pPr marL="3657600" marR="0" lvl="7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Char char="-"/>
              <a:defRPr sz="1400" i="0" u="none" strike="noStrike" cap="none">
                <a:solidFill>
                  <a:srgbClr val="58585A"/>
                </a:solidFill>
              </a:defRPr>
            </a:lvl8pPr>
            <a:lvl9pPr marL="4114800" marR="0" lvl="8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Char char="-"/>
              <a:defRPr sz="1400" i="0" u="none" strike="noStrike" cap="none">
                <a:solidFill>
                  <a:srgbClr val="58585A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679387" y="4782614"/>
            <a:ext cx="194400" cy="1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sz="800" b="1" i="0" u="none" strike="noStrike" cap="none">
                <a:solidFill>
                  <a:srgbClr val="008E96"/>
                </a:solidFill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sz="800" b="1" i="0" u="none" strike="noStrike" cap="none">
                <a:solidFill>
                  <a:srgbClr val="008E96"/>
                </a:solidFill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sz="800" b="1" i="0" u="none" strike="noStrike" cap="none">
                <a:solidFill>
                  <a:srgbClr val="008E96"/>
                </a:solidFill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sz="800" b="1" i="0" u="none" strike="noStrike" cap="none">
                <a:solidFill>
                  <a:srgbClr val="008E96"/>
                </a:solidFill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sz="800" b="1" i="0" u="none" strike="noStrike" cap="none">
                <a:solidFill>
                  <a:srgbClr val="008E96"/>
                </a:solidFill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sz="800" b="1" i="0" u="none" strike="noStrike" cap="none">
                <a:solidFill>
                  <a:srgbClr val="008E96"/>
                </a:solidFill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sz="800" b="1" i="0" u="none" strike="noStrike" cap="none">
                <a:solidFill>
                  <a:srgbClr val="008E96"/>
                </a:solidFill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sz="800" b="1" i="0" u="none" strike="noStrike" cap="none">
                <a:solidFill>
                  <a:srgbClr val="008E96"/>
                </a:solidFill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sz="800" b="1" i="0" u="none" strike="noStrike" cap="none">
                <a:solidFill>
                  <a:srgbClr val="008E96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 b="0">
              <a:solidFill>
                <a:srgbClr val="000000"/>
              </a:solidFill>
            </a:endParaRPr>
          </a:p>
        </p:txBody>
      </p:sp>
      <p:sp>
        <p:nvSpPr>
          <p:cNvPr id="9" name="Shape 9"/>
          <p:cNvSpPr txBox="1"/>
          <p:nvPr/>
        </p:nvSpPr>
        <p:spPr>
          <a:xfrm>
            <a:off x="269719" y="4806614"/>
            <a:ext cx="6311400" cy="1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A"/>
              </a:buClr>
              <a:buSzPts val="900"/>
              <a:buFont typeface="Verdana"/>
              <a:buNone/>
            </a:pPr>
            <a:r>
              <a:rPr lang="en-GB" sz="800" i="0" u="none" strike="noStrike" cap="none" baseline="0">
                <a:solidFill>
                  <a:srgbClr val="58585A"/>
                </a:solidFill>
              </a:rPr>
              <a:t>2025-06</a:t>
            </a:r>
            <a:r>
              <a:rPr lang="en-GB" sz="800">
                <a:solidFill>
                  <a:srgbClr val="58585A"/>
                </a:solidFill>
              </a:rPr>
              <a:t>, </a:t>
            </a:r>
            <a:r>
              <a:rPr lang="en-GB" sz="800" i="0" u="none" strike="noStrike" cap="none">
                <a:solidFill>
                  <a:srgbClr val="58585A"/>
                </a:solidFill>
              </a:rPr>
              <a:t>Kalle Sulanke, DESY</a:t>
            </a:r>
            <a:endParaRPr sz="800"/>
          </a:p>
        </p:txBody>
      </p:sp>
      <p:sp>
        <p:nvSpPr>
          <p:cNvPr id="11" name="Shape 11" descr="mDOM_closed.jpg"/>
          <p:cNvSpPr/>
          <p:nvPr/>
        </p:nvSpPr>
        <p:spPr>
          <a:xfrm>
            <a:off x="276220" y="67159"/>
            <a:ext cx="494237" cy="555958"/>
          </a:xfrm>
          <a:custGeom>
            <a:avLst/>
            <a:gdLst/>
            <a:ahLst/>
            <a:cxnLst/>
            <a:rect l="0" t="0" r="0" b="0"/>
            <a:pathLst>
              <a:path w="21428" h="21530" extrusionOk="0">
                <a:moveTo>
                  <a:pt x="10744" y="0"/>
                </a:moveTo>
                <a:cubicBezTo>
                  <a:pt x="9006" y="0"/>
                  <a:pt x="7410" y="339"/>
                  <a:pt x="5834" y="1043"/>
                </a:cubicBezTo>
                <a:cubicBezTo>
                  <a:pt x="3598" y="2042"/>
                  <a:pt x="1736" y="3847"/>
                  <a:pt x="807" y="5919"/>
                </a:cubicBezTo>
                <a:cubicBezTo>
                  <a:pt x="450" y="6718"/>
                  <a:pt x="92" y="8002"/>
                  <a:pt x="14" y="8784"/>
                </a:cubicBezTo>
                <a:cubicBezTo>
                  <a:pt x="-63" y="9550"/>
                  <a:pt x="206" y="13453"/>
                  <a:pt x="382" y="14126"/>
                </a:cubicBezTo>
                <a:cubicBezTo>
                  <a:pt x="831" y="15851"/>
                  <a:pt x="1778" y="17454"/>
                  <a:pt x="3092" y="18702"/>
                </a:cubicBezTo>
                <a:cubicBezTo>
                  <a:pt x="4467" y="20010"/>
                  <a:pt x="6898" y="21135"/>
                  <a:pt x="9008" y="21446"/>
                </a:cubicBezTo>
                <a:cubicBezTo>
                  <a:pt x="10056" y="21600"/>
                  <a:pt x="12158" y="21535"/>
                  <a:pt x="13131" y="21319"/>
                </a:cubicBezTo>
                <a:cubicBezTo>
                  <a:pt x="16401" y="20593"/>
                  <a:pt x="18952" y="18724"/>
                  <a:pt x="20281" y="16074"/>
                </a:cubicBezTo>
                <a:cubicBezTo>
                  <a:pt x="20801" y="15037"/>
                  <a:pt x="20838" y="14935"/>
                  <a:pt x="21055" y="13936"/>
                </a:cubicBezTo>
                <a:cubicBezTo>
                  <a:pt x="21400" y="12346"/>
                  <a:pt x="21537" y="9444"/>
                  <a:pt x="21332" y="8103"/>
                </a:cubicBezTo>
                <a:cubicBezTo>
                  <a:pt x="21205" y="7267"/>
                  <a:pt x="20684" y="5864"/>
                  <a:pt x="20210" y="5078"/>
                </a:cubicBezTo>
                <a:cubicBezTo>
                  <a:pt x="18300" y="1911"/>
                  <a:pt x="14742" y="0"/>
                  <a:pt x="10744" y="0"/>
                </a:cubicBezTo>
                <a:close/>
              </a:path>
            </a:pathLst>
          </a:custGeom>
          <a:noFill/>
          <a:ln>
            <a:noFill/>
          </a:ln>
        </p:spPr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7822" y="181820"/>
            <a:ext cx="1477101" cy="397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6.pn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773604-9E98-495C-BEFD-1E0DD54B5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339" y="1433255"/>
            <a:ext cx="6574633" cy="1610195"/>
          </a:xfrm>
        </p:spPr>
        <p:txBody>
          <a:bodyPr/>
          <a:lstStyle/>
          <a:p>
            <a:pPr algn="ctr"/>
            <a:r>
              <a:rPr lang="de-DE"/>
              <a:t>In Water Operations in the 2025 / 26 Season, </a:t>
            </a:r>
            <a:br>
              <a:rPr lang="de-DE"/>
            </a:br>
            <a:br>
              <a:rPr lang="de-DE"/>
            </a:br>
            <a:r>
              <a:rPr lang="de-DE"/>
              <a:t>SpoolHub Cabling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85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28D22AA4-09A1-4181-87DA-8D23A6F0E39D}"/>
              </a:ext>
            </a:extLst>
          </p:cNvPr>
          <p:cNvSpPr/>
          <p:nvPr/>
        </p:nvSpPr>
        <p:spPr>
          <a:xfrm>
            <a:off x="1210187" y="2027095"/>
            <a:ext cx="1881808" cy="2334792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5E73CE06-E68B-45B8-BF94-31E252ED498E}"/>
              </a:ext>
            </a:extLst>
          </p:cNvPr>
          <p:cNvSpPr/>
          <p:nvPr/>
        </p:nvSpPr>
        <p:spPr>
          <a:xfrm>
            <a:off x="1391491" y="2226089"/>
            <a:ext cx="1515480" cy="19605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88607" y="180801"/>
            <a:ext cx="6812633" cy="432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l">
              <a:lnSpc>
                <a:spcPct val="115000"/>
              </a:lnSpc>
              <a:spcBef>
                <a:spcPts val="900"/>
              </a:spcBef>
            </a:pPr>
            <a:r>
              <a:rPr lang="de-DE"/>
              <a:t>SpoolHub-Powering by Batteries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517315" y="4782625"/>
            <a:ext cx="356400" cy="162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  <p:sp>
        <p:nvSpPr>
          <p:cNvPr id="10" name="Shape 38"/>
          <p:cNvSpPr txBox="1">
            <a:spLocks/>
          </p:cNvSpPr>
          <p:nvPr/>
        </p:nvSpPr>
        <p:spPr>
          <a:xfrm>
            <a:off x="394586" y="661933"/>
            <a:ext cx="6221386" cy="105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1150" algn="l" rtl="0">
              <a:lnSpc>
                <a:spcPct val="108000"/>
              </a:lnSpc>
              <a:spcBef>
                <a:spcPts val="800"/>
              </a:spcBef>
              <a:spcAft>
                <a:spcPts val="0"/>
              </a:spcAft>
              <a:buClr>
                <a:srgbClr val="58585A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Font typeface="Arial"/>
              <a:buChar char="-"/>
              <a:defRPr sz="12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Font typeface="Arial"/>
              <a:buChar char="-"/>
              <a:defRPr sz="12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Font typeface="Arial"/>
              <a:buChar char="-"/>
              <a:defRPr sz="12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42950" lvl="1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Fully decouple the SpoolHub from the EMI generating spool-drive</a:t>
            </a:r>
          </a:p>
          <a:p>
            <a:pPr marL="742950" lvl="1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+/- 48 battery power over the slip ring</a:t>
            </a:r>
          </a:p>
          <a:p>
            <a:pPr marL="742950" lvl="1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miniPC powered by the mini-FBAP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CD1AAA1-99A7-4743-92E4-1E9D2AC0AC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127237" y="1301374"/>
            <a:ext cx="1690207" cy="2768214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6D04CB7A-7ADA-4DC3-8C09-D15DA6BF7C5D}"/>
              </a:ext>
            </a:extLst>
          </p:cNvPr>
          <p:cNvSpPr/>
          <p:nvPr/>
        </p:nvSpPr>
        <p:spPr>
          <a:xfrm>
            <a:off x="2252985" y="2335834"/>
            <a:ext cx="467950" cy="6693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0FBC43A-10CF-4433-B4C9-3456E94CFAC0}"/>
              </a:ext>
            </a:extLst>
          </p:cNvPr>
          <p:cNvSpPr/>
          <p:nvPr/>
        </p:nvSpPr>
        <p:spPr>
          <a:xfrm>
            <a:off x="2252985" y="3630862"/>
            <a:ext cx="467950" cy="3012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45BFCF36-1D59-4B1F-AC5A-DA8BAA2CBB7C}"/>
              </a:ext>
            </a:extLst>
          </p:cNvPr>
          <p:cNvSpPr/>
          <p:nvPr/>
        </p:nvSpPr>
        <p:spPr>
          <a:xfrm>
            <a:off x="1623506" y="3262722"/>
            <a:ext cx="467950" cy="6693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5A47A77-D16F-4AF5-9FE6-96C7D6BEC60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3628494" y="2451135"/>
            <a:ext cx="511037" cy="533256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4F846852-4D04-459E-9EBF-DBB480E83F61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391014" y="2374526"/>
            <a:ext cx="191889" cy="191491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5760FF33-D4D1-4517-B67D-4691F47EC61E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5187" y="2381140"/>
            <a:ext cx="389765" cy="427153"/>
          </a:xfrm>
          <a:prstGeom prst="rect">
            <a:avLst/>
          </a:prstGeom>
        </p:spPr>
      </p:pic>
      <p:sp>
        <p:nvSpPr>
          <p:cNvPr id="19" name="Rechteck 18">
            <a:extLst>
              <a:ext uri="{FF2B5EF4-FFF2-40B4-BE49-F238E27FC236}">
                <a16:creationId xmlns:a16="http://schemas.microsoft.com/office/drawing/2014/main" id="{16053A13-4951-4F39-AE0D-533914CFF0FB}"/>
              </a:ext>
            </a:extLst>
          </p:cNvPr>
          <p:cNvSpPr/>
          <p:nvPr/>
        </p:nvSpPr>
        <p:spPr>
          <a:xfrm>
            <a:off x="1623506" y="2327367"/>
            <a:ext cx="467950" cy="6693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1A6F78C8-6CA3-48B0-B22B-27E693D0529E}"/>
              </a:ext>
            </a:extLst>
          </p:cNvPr>
          <p:cNvSpPr txBox="1"/>
          <p:nvPr/>
        </p:nvSpPr>
        <p:spPr>
          <a:xfrm>
            <a:off x="1590377" y="3314286"/>
            <a:ext cx="66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>
                <a:solidFill>
                  <a:srgbClr val="0070C0"/>
                </a:solidFill>
              </a:rPr>
              <a:t>Temp.</a:t>
            </a:r>
          </a:p>
          <a:p>
            <a:r>
              <a:rPr lang="de-DE" sz="900">
                <a:solidFill>
                  <a:srgbClr val="0070C0"/>
                </a:solidFill>
              </a:rPr>
              <a:t>control</a:t>
            </a:r>
            <a:endParaRPr lang="en-US" sz="900">
              <a:solidFill>
                <a:srgbClr val="0070C0"/>
              </a:solidFill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DAF8EC49-2320-401A-B8B9-07679760E893}"/>
              </a:ext>
            </a:extLst>
          </p:cNvPr>
          <p:cNvSpPr txBox="1"/>
          <p:nvPr/>
        </p:nvSpPr>
        <p:spPr>
          <a:xfrm>
            <a:off x="2192099" y="3316170"/>
            <a:ext cx="6626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>
                <a:solidFill>
                  <a:srgbClr val="0070C0"/>
                </a:solidFill>
              </a:rPr>
              <a:t>Charger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F848172-FFD5-45B6-9597-FAAB43F738B9}"/>
              </a:ext>
            </a:extLst>
          </p:cNvPr>
          <p:cNvSpPr/>
          <p:nvPr/>
        </p:nvSpPr>
        <p:spPr>
          <a:xfrm>
            <a:off x="2252985" y="3245041"/>
            <a:ext cx="467950" cy="3012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7D755011-92E6-4BED-B664-B4BD6E8013D3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358653" y="3674242"/>
            <a:ext cx="269466" cy="208515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E92B74E4-E7D8-4C3E-ABD1-FFF5B8DC4D6D}"/>
              </a:ext>
            </a:extLst>
          </p:cNvPr>
          <p:cNvSpPr txBox="1"/>
          <p:nvPr/>
        </p:nvSpPr>
        <p:spPr>
          <a:xfrm>
            <a:off x="1590378" y="2764574"/>
            <a:ext cx="5442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>
                <a:solidFill>
                  <a:srgbClr val="0070C0"/>
                </a:solidFill>
              </a:rPr>
              <a:t>Heater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86F9C177-98E0-44D1-852D-59F0842DCE3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391014" y="2538495"/>
            <a:ext cx="191889" cy="191491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A2BFB56B-81FF-456D-9625-77B61286A69C}"/>
              </a:ext>
            </a:extLst>
          </p:cNvPr>
          <p:cNvSpPr txBox="1"/>
          <p:nvPr/>
        </p:nvSpPr>
        <p:spPr>
          <a:xfrm>
            <a:off x="2155687" y="2638680"/>
            <a:ext cx="659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>
                <a:solidFill>
                  <a:srgbClr val="0070C0"/>
                </a:solidFill>
              </a:rPr>
              <a:t>2x Battery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3CA3E6B1-B6B1-437F-BF09-B2B466F6000E}"/>
              </a:ext>
            </a:extLst>
          </p:cNvPr>
          <p:cNvSpPr/>
          <p:nvPr/>
        </p:nvSpPr>
        <p:spPr>
          <a:xfrm>
            <a:off x="3597139" y="2371094"/>
            <a:ext cx="568592" cy="82392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7A85E7CF-1933-4B54-85C7-C5F65B9B04EB}"/>
              </a:ext>
            </a:extLst>
          </p:cNvPr>
          <p:cNvSpPr txBox="1"/>
          <p:nvPr/>
        </p:nvSpPr>
        <p:spPr>
          <a:xfrm>
            <a:off x="3546223" y="2954396"/>
            <a:ext cx="6592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>
                <a:solidFill>
                  <a:srgbClr val="0070C0"/>
                </a:solidFill>
              </a:rPr>
              <a:t>Slip ring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8214A62E-90EE-4781-9988-E2105E45175D}"/>
              </a:ext>
            </a:extLst>
          </p:cNvPr>
          <p:cNvSpPr txBox="1"/>
          <p:nvPr/>
        </p:nvSpPr>
        <p:spPr>
          <a:xfrm>
            <a:off x="1397738" y="1994230"/>
            <a:ext cx="16162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>
                <a:solidFill>
                  <a:srgbClr val="0070C0"/>
                </a:solidFill>
              </a:rPr>
              <a:t>temperature-isolated box</a:t>
            </a:r>
          </a:p>
        </p:txBody>
      </p: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E1656858-D12F-4E16-9C7F-94389E94753B}"/>
              </a:ext>
            </a:extLst>
          </p:cNvPr>
          <p:cNvCxnSpPr>
            <a:cxnSpLocks/>
            <a:stCxn id="12" idx="2"/>
            <a:endCxn id="24" idx="0"/>
          </p:cNvCxnSpPr>
          <p:nvPr/>
        </p:nvCxnSpPr>
        <p:spPr>
          <a:xfrm>
            <a:off x="2486960" y="3005194"/>
            <a:ext cx="0" cy="23984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10753F28-5467-4517-8CCA-3ACC444B4362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2486958" y="3551198"/>
            <a:ext cx="2" cy="7966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86C9171B-6F4E-46A8-8872-2CE50D18D7C5}"/>
              </a:ext>
            </a:extLst>
          </p:cNvPr>
          <p:cNvCxnSpPr>
            <a:cxnSpLocks/>
          </p:cNvCxnSpPr>
          <p:nvPr/>
        </p:nvCxnSpPr>
        <p:spPr>
          <a:xfrm>
            <a:off x="2486958" y="3932081"/>
            <a:ext cx="0" cy="122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Gerader Verbinder 46">
            <a:extLst>
              <a:ext uri="{FF2B5EF4-FFF2-40B4-BE49-F238E27FC236}">
                <a16:creationId xmlns:a16="http://schemas.microsoft.com/office/drawing/2014/main" id="{112D60E7-D1AA-469B-912F-894DAB7C5EB3}"/>
              </a:ext>
            </a:extLst>
          </p:cNvPr>
          <p:cNvCxnSpPr>
            <a:cxnSpLocks/>
          </p:cNvCxnSpPr>
          <p:nvPr/>
        </p:nvCxnSpPr>
        <p:spPr>
          <a:xfrm>
            <a:off x="1857481" y="3932081"/>
            <a:ext cx="0" cy="122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Gerader Verbinder 47">
            <a:extLst>
              <a:ext uri="{FF2B5EF4-FFF2-40B4-BE49-F238E27FC236}">
                <a16:creationId xmlns:a16="http://schemas.microsoft.com/office/drawing/2014/main" id="{B2997281-5691-4E40-9B6F-32F7F1D0E4AA}"/>
              </a:ext>
            </a:extLst>
          </p:cNvPr>
          <p:cNvCxnSpPr>
            <a:cxnSpLocks/>
          </p:cNvCxnSpPr>
          <p:nvPr/>
        </p:nvCxnSpPr>
        <p:spPr>
          <a:xfrm>
            <a:off x="529551" y="4054081"/>
            <a:ext cx="1957407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feld 49">
            <a:extLst>
              <a:ext uri="{FF2B5EF4-FFF2-40B4-BE49-F238E27FC236}">
                <a16:creationId xmlns:a16="http://schemas.microsoft.com/office/drawing/2014/main" id="{D7C7AA81-B61D-4472-A366-C0A19F8AFA94}"/>
              </a:ext>
            </a:extLst>
          </p:cNvPr>
          <p:cNvSpPr txBox="1"/>
          <p:nvPr/>
        </p:nvSpPr>
        <p:spPr>
          <a:xfrm>
            <a:off x="529551" y="3857787"/>
            <a:ext cx="6626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>
                <a:solidFill>
                  <a:srgbClr val="0070C0"/>
                </a:solidFill>
              </a:rPr>
              <a:t>110 VAC</a:t>
            </a:r>
          </a:p>
        </p:txBody>
      </p:sp>
      <p:cxnSp>
        <p:nvCxnSpPr>
          <p:cNvPr id="51" name="Gerader Verbinder 50">
            <a:extLst>
              <a:ext uri="{FF2B5EF4-FFF2-40B4-BE49-F238E27FC236}">
                <a16:creationId xmlns:a16="http://schemas.microsoft.com/office/drawing/2014/main" id="{A61504E3-F2C1-4421-8FB8-5D1DE9F90DEA}"/>
              </a:ext>
            </a:extLst>
          </p:cNvPr>
          <p:cNvCxnSpPr>
            <a:cxnSpLocks/>
          </p:cNvCxnSpPr>
          <p:nvPr/>
        </p:nvCxnSpPr>
        <p:spPr>
          <a:xfrm>
            <a:off x="1848793" y="3005194"/>
            <a:ext cx="0" cy="23984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Gerader Verbinder 51">
            <a:extLst>
              <a:ext uri="{FF2B5EF4-FFF2-40B4-BE49-F238E27FC236}">
                <a16:creationId xmlns:a16="http://schemas.microsoft.com/office/drawing/2014/main" id="{82FE6C56-347E-44CB-B27A-ACE2AFD23D61}"/>
              </a:ext>
            </a:extLst>
          </p:cNvPr>
          <p:cNvCxnSpPr>
            <a:cxnSpLocks/>
          </p:cNvCxnSpPr>
          <p:nvPr/>
        </p:nvCxnSpPr>
        <p:spPr>
          <a:xfrm>
            <a:off x="2734929" y="2599346"/>
            <a:ext cx="862210" cy="0"/>
          </a:xfrm>
          <a:prstGeom prst="line">
            <a:avLst/>
          </a:prstGeom>
          <a:ln w="28575">
            <a:solidFill>
              <a:srgbClr val="E34FC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Gerader Verbinder 53">
            <a:extLst>
              <a:ext uri="{FF2B5EF4-FFF2-40B4-BE49-F238E27FC236}">
                <a16:creationId xmlns:a16="http://schemas.microsoft.com/office/drawing/2014/main" id="{6A145DAE-A083-4B1D-9432-A3B4CFC1ABAF}"/>
              </a:ext>
            </a:extLst>
          </p:cNvPr>
          <p:cNvCxnSpPr>
            <a:cxnSpLocks/>
          </p:cNvCxnSpPr>
          <p:nvPr/>
        </p:nvCxnSpPr>
        <p:spPr>
          <a:xfrm>
            <a:off x="4165731" y="2724818"/>
            <a:ext cx="447213" cy="0"/>
          </a:xfrm>
          <a:prstGeom prst="line">
            <a:avLst/>
          </a:prstGeom>
          <a:ln w="28575">
            <a:solidFill>
              <a:srgbClr val="E34FC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feld 55">
            <a:extLst>
              <a:ext uri="{FF2B5EF4-FFF2-40B4-BE49-F238E27FC236}">
                <a16:creationId xmlns:a16="http://schemas.microsoft.com/office/drawing/2014/main" id="{2BDE2CAC-DE7E-41FE-AE9F-33F17D166681}"/>
              </a:ext>
            </a:extLst>
          </p:cNvPr>
          <p:cNvSpPr txBox="1"/>
          <p:nvPr/>
        </p:nvSpPr>
        <p:spPr>
          <a:xfrm>
            <a:off x="4601484" y="3520610"/>
            <a:ext cx="14505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>
                <a:solidFill>
                  <a:srgbClr val="0070C0"/>
                </a:solidFill>
              </a:rPr>
              <a:t>SpooHub, by J. Kelley</a:t>
            </a:r>
          </a:p>
        </p:txBody>
      </p:sp>
      <p:pic>
        <p:nvPicPr>
          <p:cNvPr id="60" name="Grafik 59">
            <a:extLst>
              <a:ext uri="{FF2B5EF4-FFF2-40B4-BE49-F238E27FC236}">
                <a16:creationId xmlns:a16="http://schemas.microsoft.com/office/drawing/2014/main" id="{CB1BAEB1-0552-4C71-B93C-1BD7A61EA57A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6201" y="1394070"/>
            <a:ext cx="586167" cy="639060"/>
          </a:xfrm>
          <a:prstGeom prst="rect">
            <a:avLst/>
          </a:prstGeom>
        </p:spPr>
      </p:pic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530FA8E8-70AA-4837-BCED-5EB4C610717B}"/>
              </a:ext>
            </a:extLst>
          </p:cNvPr>
          <p:cNvCxnSpPr>
            <a:cxnSpLocks/>
          </p:cNvCxnSpPr>
          <p:nvPr/>
        </p:nvCxnSpPr>
        <p:spPr>
          <a:xfrm>
            <a:off x="7081642" y="2027095"/>
            <a:ext cx="108065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Rechteck 62">
            <a:extLst>
              <a:ext uri="{FF2B5EF4-FFF2-40B4-BE49-F238E27FC236}">
                <a16:creationId xmlns:a16="http://schemas.microsoft.com/office/drawing/2014/main" id="{C02F0E4E-0F8E-46F8-95CA-A7CB233FE6C8}"/>
              </a:ext>
            </a:extLst>
          </p:cNvPr>
          <p:cNvSpPr/>
          <p:nvPr/>
        </p:nvSpPr>
        <p:spPr>
          <a:xfrm>
            <a:off x="5076769" y="2622585"/>
            <a:ext cx="500721" cy="28397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Gerader Verbinder 63">
            <a:extLst>
              <a:ext uri="{FF2B5EF4-FFF2-40B4-BE49-F238E27FC236}">
                <a16:creationId xmlns:a16="http://schemas.microsoft.com/office/drawing/2014/main" id="{2F98E56E-3D6C-4A0F-9E95-08E188C53524}"/>
              </a:ext>
            </a:extLst>
          </p:cNvPr>
          <p:cNvCxnSpPr>
            <a:cxnSpLocks/>
          </p:cNvCxnSpPr>
          <p:nvPr/>
        </p:nvCxnSpPr>
        <p:spPr>
          <a:xfrm>
            <a:off x="6587640" y="2506487"/>
            <a:ext cx="9317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Gerader Verbinder 64">
            <a:extLst>
              <a:ext uri="{FF2B5EF4-FFF2-40B4-BE49-F238E27FC236}">
                <a16:creationId xmlns:a16="http://schemas.microsoft.com/office/drawing/2014/main" id="{F9B86019-5B1F-4462-9F1C-287958396595}"/>
              </a:ext>
            </a:extLst>
          </p:cNvPr>
          <p:cNvCxnSpPr>
            <a:cxnSpLocks/>
          </p:cNvCxnSpPr>
          <p:nvPr/>
        </p:nvCxnSpPr>
        <p:spPr>
          <a:xfrm>
            <a:off x="6136944" y="2810956"/>
            <a:ext cx="54010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Gerader Verbinder 66">
            <a:extLst>
              <a:ext uri="{FF2B5EF4-FFF2-40B4-BE49-F238E27FC236}">
                <a16:creationId xmlns:a16="http://schemas.microsoft.com/office/drawing/2014/main" id="{F7FA8D63-2044-4821-A353-B44AAE189635}"/>
              </a:ext>
            </a:extLst>
          </p:cNvPr>
          <p:cNvCxnSpPr>
            <a:cxnSpLocks/>
          </p:cNvCxnSpPr>
          <p:nvPr/>
        </p:nvCxnSpPr>
        <p:spPr>
          <a:xfrm flipV="1">
            <a:off x="6670420" y="2501212"/>
            <a:ext cx="0" cy="30708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Textfeld 69">
            <a:extLst>
              <a:ext uri="{FF2B5EF4-FFF2-40B4-BE49-F238E27FC236}">
                <a16:creationId xmlns:a16="http://schemas.microsoft.com/office/drawing/2014/main" id="{28A2AB15-53EC-4B98-8CED-F7AFC968B62A}"/>
              </a:ext>
            </a:extLst>
          </p:cNvPr>
          <p:cNvSpPr txBox="1"/>
          <p:nvPr/>
        </p:nvSpPr>
        <p:spPr>
          <a:xfrm>
            <a:off x="6086845" y="2658977"/>
            <a:ext cx="35244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00">
                <a:solidFill>
                  <a:srgbClr val="FF0000"/>
                </a:solidFill>
              </a:rPr>
              <a:t>12V</a:t>
            </a:r>
          </a:p>
        </p:txBody>
      </p:sp>
    </p:spTree>
    <p:extLst>
      <p:ext uri="{BB962C8B-B14F-4D97-AF65-F5344CB8AC3E}">
        <p14:creationId xmlns:p14="http://schemas.microsoft.com/office/powerpoint/2010/main" val="593916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rafik 101">
            <a:extLst>
              <a:ext uri="{FF2B5EF4-FFF2-40B4-BE49-F238E27FC236}">
                <a16:creationId xmlns:a16="http://schemas.microsoft.com/office/drawing/2014/main" id="{B72D32C8-0B9A-4716-BF76-ACF07869B3A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19785" y="1397354"/>
            <a:ext cx="5495723" cy="3172264"/>
          </a:xfrm>
          <a:prstGeom prst="rect">
            <a:avLst/>
          </a:prstGeom>
        </p:spPr>
      </p:pic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88607" y="180801"/>
            <a:ext cx="6812633" cy="432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l">
              <a:lnSpc>
                <a:spcPct val="115000"/>
              </a:lnSpc>
              <a:spcBef>
                <a:spcPts val="900"/>
              </a:spcBef>
            </a:pPr>
            <a:r>
              <a:rPr lang="de-DE"/>
              <a:t>SpoolHub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517315" y="4782625"/>
            <a:ext cx="356400" cy="162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  <p:sp>
        <p:nvSpPr>
          <p:cNvPr id="10" name="Shape 38"/>
          <p:cNvSpPr txBox="1">
            <a:spLocks/>
          </p:cNvSpPr>
          <p:nvPr/>
        </p:nvSpPr>
        <p:spPr>
          <a:xfrm>
            <a:off x="445818" y="742204"/>
            <a:ext cx="6221386" cy="549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1150" algn="l" rtl="0">
              <a:lnSpc>
                <a:spcPct val="108000"/>
              </a:lnSpc>
              <a:spcBef>
                <a:spcPts val="800"/>
              </a:spcBef>
              <a:spcAft>
                <a:spcPts val="0"/>
              </a:spcAft>
              <a:buClr>
                <a:srgbClr val="58585A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Font typeface="Arial"/>
              <a:buChar char="-"/>
              <a:defRPr sz="12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Font typeface="Arial"/>
              <a:buChar char="-"/>
              <a:defRPr sz="12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Font typeface="Arial"/>
              <a:buChar char="-"/>
              <a:defRPr sz="12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42950" lvl="1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miniPC powered by the mini-FBAP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DB3F88D-8497-4A45-8B79-7956801935F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577401" y="1929720"/>
            <a:ext cx="439275" cy="434746"/>
          </a:xfrm>
          <a:prstGeom prst="rect">
            <a:avLst/>
          </a:prstGeom>
        </p:spPr>
      </p:pic>
      <p:pic>
        <p:nvPicPr>
          <p:cNvPr id="43" name="Grafik 42">
            <a:extLst>
              <a:ext uri="{FF2B5EF4-FFF2-40B4-BE49-F238E27FC236}">
                <a16:creationId xmlns:a16="http://schemas.microsoft.com/office/drawing/2014/main" id="{BB5ACA3C-358C-4C1C-A33C-24301018950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595428" y="2387887"/>
            <a:ext cx="439275" cy="434746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C9D0AA38-9E4B-4D88-907C-951B99BF3D16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4674476" y="1853947"/>
            <a:ext cx="1452956" cy="206385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8527035C-9600-4BC2-822D-4457A157280D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7016" y="2128991"/>
            <a:ext cx="1527175" cy="1571441"/>
          </a:xfrm>
          <a:prstGeom prst="rect">
            <a:avLst/>
          </a:prstGeom>
        </p:spPr>
      </p:pic>
      <p:pic>
        <p:nvPicPr>
          <p:cNvPr id="55" name="Grafik 54">
            <a:extLst>
              <a:ext uri="{FF2B5EF4-FFF2-40B4-BE49-F238E27FC236}">
                <a16:creationId xmlns:a16="http://schemas.microsoft.com/office/drawing/2014/main" id="{5E669916-23C6-49D0-A90D-9080A8652CC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577401" y="2953236"/>
            <a:ext cx="439275" cy="434746"/>
          </a:xfrm>
          <a:prstGeom prst="rect">
            <a:avLst/>
          </a:prstGeom>
        </p:spPr>
      </p:pic>
      <p:pic>
        <p:nvPicPr>
          <p:cNvPr id="57" name="Grafik 56">
            <a:extLst>
              <a:ext uri="{FF2B5EF4-FFF2-40B4-BE49-F238E27FC236}">
                <a16:creationId xmlns:a16="http://schemas.microsoft.com/office/drawing/2014/main" id="{72497968-47B8-4A70-B762-E9177900911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595428" y="3411403"/>
            <a:ext cx="439275" cy="434746"/>
          </a:xfrm>
          <a:prstGeom prst="rect">
            <a:avLst/>
          </a:prstGeom>
        </p:spPr>
      </p:pic>
      <p:cxnSp>
        <p:nvCxnSpPr>
          <p:cNvPr id="58" name="Gerader Verbinder 57">
            <a:extLst>
              <a:ext uri="{FF2B5EF4-FFF2-40B4-BE49-F238E27FC236}">
                <a16:creationId xmlns:a16="http://schemas.microsoft.com/office/drawing/2014/main" id="{F334A2AF-44ED-4D9D-8A82-11CDE38FBB69}"/>
              </a:ext>
            </a:extLst>
          </p:cNvPr>
          <p:cNvCxnSpPr>
            <a:cxnSpLocks/>
          </p:cNvCxnSpPr>
          <p:nvPr/>
        </p:nvCxnSpPr>
        <p:spPr>
          <a:xfrm flipV="1">
            <a:off x="3669362" y="2952021"/>
            <a:ext cx="1097710" cy="218588"/>
          </a:xfrm>
          <a:prstGeom prst="line">
            <a:avLst/>
          </a:prstGeom>
          <a:ln w="28575">
            <a:solidFill>
              <a:srgbClr val="E34FC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Gerader Verbinder 58">
            <a:extLst>
              <a:ext uri="{FF2B5EF4-FFF2-40B4-BE49-F238E27FC236}">
                <a16:creationId xmlns:a16="http://schemas.microsoft.com/office/drawing/2014/main" id="{AC8CA1B0-BDC4-4E3C-AB15-EB23846AF99D}"/>
              </a:ext>
            </a:extLst>
          </p:cNvPr>
          <p:cNvCxnSpPr>
            <a:cxnSpLocks/>
          </p:cNvCxnSpPr>
          <p:nvPr/>
        </p:nvCxnSpPr>
        <p:spPr>
          <a:xfrm flipV="1">
            <a:off x="3564985" y="3207440"/>
            <a:ext cx="1170034" cy="44709"/>
          </a:xfrm>
          <a:prstGeom prst="line">
            <a:avLst/>
          </a:prstGeom>
          <a:ln w="28575">
            <a:solidFill>
              <a:srgbClr val="E34FC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Textfeld 61">
            <a:extLst>
              <a:ext uri="{FF2B5EF4-FFF2-40B4-BE49-F238E27FC236}">
                <a16:creationId xmlns:a16="http://schemas.microsoft.com/office/drawing/2014/main" id="{1C8DA1CD-A1FA-4BC8-BB21-14C28C1F3A74}"/>
              </a:ext>
            </a:extLst>
          </p:cNvPr>
          <p:cNvSpPr txBox="1"/>
          <p:nvPr/>
        </p:nvSpPr>
        <p:spPr>
          <a:xfrm>
            <a:off x="6940954" y="2040861"/>
            <a:ext cx="7180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>
                <a:solidFill>
                  <a:srgbClr val="0070C0"/>
                </a:solidFill>
              </a:rPr>
              <a:t>Quad #1</a:t>
            </a:r>
          </a:p>
        </p:txBody>
      </p:sp>
      <p:pic>
        <p:nvPicPr>
          <p:cNvPr id="33" name="Grafik 32">
            <a:extLst>
              <a:ext uri="{FF2B5EF4-FFF2-40B4-BE49-F238E27FC236}">
                <a16:creationId xmlns:a16="http://schemas.microsoft.com/office/drawing/2014/main" id="{5A2843F8-1BD7-4CE1-9C90-021D8DB8B5F8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5499" y="3469888"/>
            <a:ext cx="453445" cy="434746"/>
          </a:xfrm>
          <a:prstGeom prst="rect">
            <a:avLst/>
          </a:prstGeom>
        </p:spPr>
      </p:pic>
      <p:cxnSp>
        <p:nvCxnSpPr>
          <p:cNvPr id="66" name="Gerader Verbinder 65">
            <a:extLst>
              <a:ext uri="{FF2B5EF4-FFF2-40B4-BE49-F238E27FC236}">
                <a16:creationId xmlns:a16="http://schemas.microsoft.com/office/drawing/2014/main" id="{F1C8B5C5-5DFC-4771-B7B9-751EAF65B859}"/>
              </a:ext>
            </a:extLst>
          </p:cNvPr>
          <p:cNvCxnSpPr>
            <a:cxnSpLocks/>
          </p:cNvCxnSpPr>
          <p:nvPr/>
        </p:nvCxnSpPr>
        <p:spPr>
          <a:xfrm>
            <a:off x="1517904" y="3738218"/>
            <a:ext cx="3156571" cy="6924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Gerader Verbinder 67">
            <a:extLst>
              <a:ext uri="{FF2B5EF4-FFF2-40B4-BE49-F238E27FC236}">
                <a16:creationId xmlns:a16="http://schemas.microsoft.com/office/drawing/2014/main" id="{E38EDA92-04BE-4B9C-B0DC-F1569E12356A}"/>
              </a:ext>
            </a:extLst>
          </p:cNvPr>
          <p:cNvCxnSpPr>
            <a:cxnSpLocks/>
            <a:endCxn id="2" idx="3"/>
          </p:cNvCxnSpPr>
          <p:nvPr/>
        </p:nvCxnSpPr>
        <p:spPr>
          <a:xfrm flipV="1">
            <a:off x="5626628" y="2147093"/>
            <a:ext cx="950773" cy="604532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Gerader Verbinder 68">
            <a:extLst>
              <a:ext uri="{FF2B5EF4-FFF2-40B4-BE49-F238E27FC236}">
                <a16:creationId xmlns:a16="http://schemas.microsoft.com/office/drawing/2014/main" id="{39E399EF-8400-4D14-8393-5BEF173C8894}"/>
              </a:ext>
            </a:extLst>
          </p:cNvPr>
          <p:cNvCxnSpPr>
            <a:cxnSpLocks/>
            <a:endCxn id="43" idx="3"/>
          </p:cNvCxnSpPr>
          <p:nvPr/>
        </p:nvCxnSpPr>
        <p:spPr>
          <a:xfrm flipV="1">
            <a:off x="6005055" y="2605260"/>
            <a:ext cx="590373" cy="14636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Gerader Verbinder 70">
            <a:extLst>
              <a:ext uri="{FF2B5EF4-FFF2-40B4-BE49-F238E27FC236}">
                <a16:creationId xmlns:a16="http://schemas.microsoft.com/office/drawing/2014/main" id="{43FB6901-8228-4439-BB87-5DA6F2DC3DF3}"/>
              </a:ext>
            </a:extLst>
          </p:cNvPr>
          <p:cNvCxnSpPr>
            <a:cxnSpLocks/>
            <a:endCxn id="55" idx="3"/>
          </p:cNvCxnSpPr>
          <p:nvPr/>
        </p:nvCxnSpPr>
        <p:spPr>
          <a:xfrm flipV="1">
            <a:off x="5626627" y="3170609"/>
            <a:ext cx="950774" cy="88932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Gerader Verbinder 71">
            <a:extLst>
              <a:ext uri="{FF2B5EF4-FFF2-40B4-BE49-F238E27FC236}">
                <a16:creationId xmlns:a16="http://schemas.microsoft.com/office/drawing/2014/main" id="{9040A4AF-679C-4C03-BDCE-0BDDAB1DAA3D}"/>
              </a:ext>
            </a:extLst>
          </p:cNvPr>
          <p:cNvCxnSpPr>
            <a:cxnSpLocks/>
            <a:endCxn id="57" idx="3"/>
          </p:cNvCxnSpPr>
          <p:nvPr/>
        </p:nvCxnSpPr>
        <p:spPr>
          <a:xfrm>
            <a:off x="6005055" y="3323690"/>
            <a:ext cx="590373" cy="30508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Gerader Verbinder 75">
            <a:extLst>
              <a:ext uri="{FF2B5EF4-FFF2-40B4-BE49-F238E27FC236}">
                <a16:creationId xmlns:a16="http://schemas.microsoft.com/office/drawing/2014/main" id="{88700E21-6484-46CB-8BBB-B2D897C16016}"/>
              </a:ext>
            </a:extLst>
          </p:cNvPr>
          <p:cNvCxnSpPr>
            <a:cxnSpLocks/>
          </p:cNvCxnSpPr>
          <p:nvPr/>
        </p:nvCxnSpPr>
        <p:spPr>
          <a:xfrm>
            <a:off x="4296476" y="2686989"/>
            <a:ext cx="609925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Gerader Verbinder 77">
            <a:extLst>
              <a:ext uri="{FF2B5EF4-FFF2-40B4-BE49-F238E27FC236}">
                <a16:creationId xmlns:a16="http://schemas.microsoft.com/office/drawing/2014/main" id="{5CA5A8E4-9570-4C86-942B-5532DF587139}"/>
              </a:ext>
            </a:extLst>
          </p:cNvPr>
          <p:cNvCxnSpPr>
            <a:cxnSpLocks/>
          </p:cNvCxnSpPr>
          <p:nvPr/>
        </p:nvCxnSpPr>
        <p:spPr>
          <a:xfrm>
            <a:off x="3797466" y="3577005"/>
            <a:ext cx="523798" cy="0"/>
          </a:xfrm>
          <a:prstGeom prst="line">
            <a:avLst/>
          </a:prstGeom>
          <a:ln w="28575">
            <a:solidFill>
              <a:srgbClr val="FFC000"/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Gerader Verbinder 78">
            <a:extLst>
              <a:ext uri="{FF2B5EF4-FFF2-40B4-BE49-F238E27FC236}">
                <a16:creationId xmlns:a16="http://schemas.microsoft.com/office/drawing/2014/main" id="{55B49967-3AF0-4965-9306-D0BA9EACDD97}"/>
              </a:ext>
            </a:extLst>
          </p:cNvPr>
          <p:cNvCxnSpPr>
            <a:cxnSpLocks/>
          </p:cNvCxnSpPr>
          <p:nvPr/>
        </p:nvCxnSpPr>
        <p:spPr>
          <a:xfrm flipV="1">
            <a:off x="4302572" y="2692153"/>
            <a:ext cx="0" cy="88485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Textfeld 83">
            <a:extLst>
              <a:ext uri="{FF2B5EF4-FFF2-40B4-BE49-F238E27FC236}">
                <a16:creationId xmlns:a16="http://schemas.microsoft.com/office/drawing/2014/main" id="{067F4505-7ACB-4BF9-8A22-B5DC5AB6D7C5}"/>
              </a:ext>
            </a:extLst>
          </p:cNvPr>
          <p:cNvSpPr txBox="1"/>
          <p:nvPr/>
        </p:nvSpPr>
        <p:spPr>
          <a:xfrm>
            <a:off x="4241856" y="2516931"/>
            <a:ext cx="4145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solidFill>
                  <a:srgbClr val="0070C0"/>
                </a:solidFill>
              </a:rPr>
              <a:t>12V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58517FC4-A6C9-48E2-B93F-C7128EF85490}"/>
              </a:ext>
            </a:extLst>
          </p:cNvPr>
          <p:cNvSpPr txBox="1"/>
          <p:nvPr/>
        </p:nvSpPr>
        <p:spPr>
          <a:xfrm>
            <a:off x="829828" y="3592710"/>
            <a:ext cx="4145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solidFill>
                  <a:srgbClr val="0070C0"/>
                </a:solidFill>
              </a:rPr>
              <a:t>96V</a:t>
            </a:r>
          </a:p>
        </p:txBody>
      </p:sp>
      <p:pic>
        <p:nvPicPr>
          <p:cNvPr id="86" name="Grafik 85">
            <a:extLst>
              <a:ext uri="{FF2B5EF4-FFF2-40B4-BE49-F238E27FC236}">
                <a16:creationId xmlns:a16="http://schemas.microsoft.com/office/drawing/2014/main" id="{AC625247-5EB0-44B2-B9B2-37AF4A431504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437905" flipH="1">
            <a:off x="3874421" y="1085858"/>
            <a:ext cx="567415" cy="434746"/>
          </a:xfrm>
          <a:prstGeom prst="rect">
            <a:avLst/>
          </a:prstGeom>
        </p:spPr>
      </p:pic>
      <p:cxnSp>
        <p:nvCxnSpPr>
          <p:cNvPr id="87" name="Gerader Verbinder 86">
            <a:extLst>
              <a:ext uri="{FF2B5EF4-FFF2-40B4-BE49-F238E27FC236}">
                <a16:creationId xmlns:a16="http://schemas.microsoft.com/office/drawing/2014/main" id="{4B05F5F4-5197-49F1-8937-2AC0625C57F8}"/>
              </a:ext>
            </a:extLst>
          </p:cNvPr>
          <p:cNvCxnSpPr>
            <a:cxnSpLocks/>
          </p:cNvCxnSpPr>
          <p:nvPr/>
        </p:nvCxnSpPr>
        <p:spPr>
          <a:xfrm flipV="1">
            <a:off x="3834576" y="1519274"/>
            <a:ext cx="310704" cy="1651336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Textfeld 92">
            <a:extLst>
              <a:ext uri="{FF2B5EF4-FFF2-40B4-BE49-F238E27FC236}">
                <a16:creationId xmlns:a16="http://schemas.microsoft.com/office/drawing/2014/main" id="{C453E116-AB87-49A1-9C8D-58502DCAE2A8}"/>
              </a:ext>
            </a:extLst>
          </p:cNvPr>
          <p:cNvSpPr txBox="1"/>
          <p:nvPr/>
        </p:nvSpPr>
        <p:spPr>
          <a:xfrm>
            <a:off x="5044859" y="2733337"/>
            <a:ext cx="4172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solidFill>
                  <a:schemeClr val="accent1">
                    <a:lumMod val="75000"/>
                  </a:schemeClr>
                </a:solidFill>
              </a:rPr>
              <a:t>30W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0E9DFC7E-DF80-431C-A5C7-7674264384E4}"/>
              </a:ext>
            </a:extLst>
          </p:cNvPr>
          <p:cNvSpPr txBox="1"/>
          <p:nvPr/>
        </p:nvSpPr>
        <p:spPr>
          <a:xfrm rot="740824">
            <a:off x="2805381" y="2582943"/>
            <a:ext cx="4172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b="1">
                <a:solidFill>
                  <a:schemeClr val="accent1">
                    <a:lumMod val="75000"/>
                  </a:schemeClr>
                </a:solidFill>
              </a:rPr>
              <a:t>4W+</a:t>
            </a:r>
          </a:p>
        </p:txBody>
      </p:sp>
      <p:pic>
        <p:nvPicPr>
          <p:cNvPr id="96" name="Grafik 95">
            <a:extLst>
              <a:ext uri="{FF2B5EF4-FFF2-40B4-BE49-F238E27FC236}">
                <a16:creationId xmlns:a16="http://schemas.microsoft.com/office/drawing/2014/main" id="{E28E4FD8-A7A2-4A2A-8995-327233A91093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731" y="2662514"/>
            <a:ext cx="539811" cy="456763"/>
          </a:xfrm>
          <a:prstGeom prst="rect">
            <a:avLst/>
          </a:prstGeom>
        </p:spPr>
      </p:pic>
      <p:cxnSp>
        <p:nvCxnSpPr>
          <p:cNvPr id="97" name="Gerader Verbinder 96">
            <a:extLst>
              <a:ext uri="{FF2B5EF4-FFF2-40B4-BE49-F238E27FC236}">
                <a16:creationId xmlns:a16="http://schemas.microsoft.com/office/drawing/2014/main" id="{03B72D12-87B7-44A7-8D41-BB51302F8BEE}"/>
              </a:ext>
            </a:extLst>
          </p:cNvPr>
          <p:cNvCxnSpPr>
            <a:cxnSpLocks/>
            <a:stCxn id="96" idx="3"/>
          </p:cNvCxnSpPr>
          <p:nvPr/>
        </p:nvCxnSpPr>
        <p:spPr>
          <a:xfrm>
            <a:off x="1673542" y="2890896"/>
            <a:ext cx="1809500" cy="7004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Textfeld 98">
            <a:extLst>
              <a:ext uri="{FF2B5EF4-FFF2-40B4-BE49-F238E27FC236}">
                <a16:creationId xmlns:a16="http://schemas.microsoft.com/office/drawing/2014/main" id="{FDF91A4A-C7CD-46E0-83B7-8B13FAFAC273}"/>
              </a:ext>
            </a:extLst>
          </p:cNvPr>
          <p:cNvSpPr txBox="1"/>
          <p:nvPr/>
        </p:nvSpPr>
        <p:spPr>
          <a:xfrm>
            <a:off x="625375" y="2768042"/>
            <a:ext cx="5938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solidFill>
                  <a:srgbClr val="0070C0"/>
                </a:solidFill>
              </a:rPr>
              <a:t>ethernet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DD9FFADD-7741-4A59-B8EB-81652054A3B6}"/>
              </a:ext>
            </a:extLst>
          </p:cNvPr>
          <p:cNvSpPr txBox="1"/>
          <p:nvPr/>
        </p:nvSpPr>
        <p:spPr>
          <a:xfrm>
            <a:off x="4320474" y="3040846"/>
            <a:ext cx="4145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solidFill>
                  <a:srgbClr val="0070C0"/>
                </a:solidFill>
              </a:rPr>
              <a:t>USB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A20ABE93-A6E9-489F-93C9-2CA398A2E3EF}"/>
              </a:ext>
            </a:extLst>
          </p:cNvPr>
          <p:cNvSpPr txBox="1"/>
          <p:nvPr/>
        </p:nvSpPr>
        <p:spPr>
          <a:xfrm>
            <a:off x="3057193" y="4173020"/>
            <a:ext cx="22299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>
                <a:solidFill>
                  <a:srgbClr val="0070C0"/>
                </a:solidFill>
              </a:rPr>
              <a:t>Enclosure 400x230x111 mm</a:t>
            </a:r>
          </a:p>
        </p:txBody>
      </p:sp>
      <p:pic>
        <p:nvPicPr>
          <p:cNvPr id="109" name="Grafik 108">
            <a:extLst>
              <a:ext uri="{FF2B5EF4-FFF2-40B4-BE49-F238E27FC236}">
                <a16:creationId xmlns:a16="http://schemas.microsoft.com/office/drawing/2014/main" id="{CBD14382-ADB3-45EC-A60C-C46D259D7D57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18721" y="224151"/>
            <a:ext cx="1434445" cy="700562"/>
          </a:xfrm>
          <a:prstGeom prst="rect">
            <a:avLst/>
          </a:prstGeom>
        </p:spPr>
      </p:pic>
      <p:pic>
        <p:nvPicPr>
          <p:cNvPr id="110" name="Grafik 109">
            <a:extLst>
              <a:ext uri="{FF2B5EF4-FFF2-40B4-BE49-F238E27FC236}">
                <a16:creationId xmlns:a16="http://schemas.microsoft.com/office/drawing/2014/main" id="{E1400D9A-049D-43AE-BB95-C37D7E73A0D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3377" y="2050287"/>
            <a:ext cx="439275" cy="434746"/>
          </a:xfrm>
          <a:prstGeom prst="rect">
            <a:avLst/>
          </a:prstGeom>
        </p:spPr>
      </p:pic>
      <p:sp>
        <p:nvSpPr>
          <p:cNvPr id="111" name="Textfeld 110">
            <a:extLst>
              <a:ext uri="{FF2B5EF4-FFF2-40B4-BE49-F238E27FC236}">
                <a16:creationId xmlns:a16="http://schemas.microsoft.com/office/drawing/2014/main" id="{38E5ADBE-8585-4CA2-ADD7-35AF71255082}"/>
              </a:ext>
            </a:extLst>
          </p:cNvPr>
          <p:cNvSpPr txBox="1"/>
          <p:nvPr/>
        </p:nvSpPr>
        <p:spPr>
          <a:xfrm>
            <a:off x="633734" y="2153140"/>
            <a:ext cx="5256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000">
                <a:solidFill>
                  <a:srgbClr val="0070C0"/>
                </a:solidFill>
              </a:rPr>
              <a:t>Paro</a:t>
            </a:r>
          </a:p>
        </p:txBody>
      </p:sp>
      <p:cxnSp>
        <p:nvCxnSpPr>
          <p:cNvPr id="112" name="Gerader Verbinder 111">
            <a:extLst>
              <a:ext uri="{FF2B5EF4-FFF2-40B4-BE49-F238E27FC236}">
                <a16:creationId xmlns:a16="http://schemas.microsoft.com/office/drawing/2014/main" id="{8240A4C8-1768-4CDA-8184-C3DBF8DBE267}"/>
              </a:ext>
            </a:extLst>
          </p:cNvPr>
          <p:cNvCxnSpPr>
            <a:cxnSpLocks/>
          </p:cNvCxnSpPr>
          <p:nvPr/>
        </p:nvCxnSpPr>
        <p:spPr>
          <a:xfrm>
            <a:off x="1532680" y="2281098"/>
            <a:ext cx="2100728" cy="136950"/>
          </a:xfrm>
          <a:prstGeom prst="line">
            <a:avLst/>
          </a:prstGeom>
          <a:ln w="28575">
            <a:solidFill>
              <a:srgbClr val="FFFF00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4" name="Textfeld 113">
            <a:extLst>
              <a:ext uri="{FF2B5EF4-FFF2-40B4-BE49-F238E27FC236}">
                <a16:creationId xmlns:a16="http://schemas.microsoft.com/office/drawing/2014/main" id="{54870646-AF70-4057-8F52-C7B6643A06CF}"/>
              </a:ext>
            </a:extLst>
          </p:cNvPr>
          <p:cNvSpPr txBox="1"/>
          <p:nvPr/>
        </p:nvSpPr>
        <p:spPr>
          <a:xfrm rot="167191">
            <a:off x="1700830" y="2135317"/>
            <a:ext cx="5938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solidFill>
                  <a:srgbClr val="0070C0"/>
                </a:solidFill>
              </a:rPr>
              <a:t>RS 485</a:t>
            </a:r>
          </a:p>
        </p:txBody>
      </p:sp>
    </p:spTree>
    <p:extLst>
      <p:ext uri="{BB962C8B-B14F-4D97-AF65-F5344CB8AC3E}">
        <p14:creationId xmlns:p14="http://schemas.microsoft.com/office/powerpoint/2010/main" val="2063466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88607" y="180801"/>
            <a:ext cx="6812633" cy="432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l">
              <a:lnSpc>
                <a:spcPct val="115000"/>
              </a:lnSpc>
              <a:spcBef>
                <a:spcPts val="900"/>
              </a:spcBef>
            </a:pPr>
            <a:r>
              <a:rPr lang="de-DE"/>
              <a:t>Spoolhub, Cables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517315" y="4782625"/>
            <a:ext cx="356400" cy="162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7BAC6861-4844-4631-8AB7-AC960038BA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360873"/>
              </p:ext>
            </p:extLst>
          </p:nvPr>
        </p:nvGraphicFramePr>
        <p:xfrm>
          <a:off x="544285" y="1230630"/>
          <a:ext cx="8055429" cy="3434987"/>
        </p:xfrm>
        <a:graphic>
          <a:graphicData uri="http://schemas.openxmlformats.org/drawingml/2006/table">
            <a:tbl>
              <a:tblPr firstRow="1" bandRow="1">
                <a:tableStyleId>{BD328E2D-86B7-4F02-9C46-FDA03F93F72B}</a:tableStyleId>
              </a:tblPr>
              <a:tblGrid>
                <a:gridCol w="1299029">
                  <a:extLst>
                    <a:ext uri="{9D8B030D-6E8A-4147-A177-3AD203B41FA5}">
                      <a16:colId xmlns:a16="http://schemas.microsoft.com/office/drawing/2014/main" val="703444141"/>
                    </a:ext>
                  </a:extLst>
                </a:gridCol>
                <a:gridCol w="1299029">
                  <a:extLst>
                    <a:ext uri="{9D8B030D-6E8A-4147-A177-3AD203B41FA5}">
                      <a16:colId xmlns:a16="http://schemas.microsoft.com/office/drawing/2014/main" val="3405326306"/>
                    </a:ext>
                  </a:extLst>
                </a:gridCol>
                <a:gridCol w="1124857">
                  <a:extLst>
                    <a:ext uri="{9D8B030D-6E8A-4147-A177-3AD203B41FA5}">
                      <a16:colId xmlns:a16="http://schemas.microsoft.com/office/drawing/2014/main" val="1826530877"/>
                    </a:ext>
                  </a:extLst>
                </a:gridCol>
                <a:gridCol w="1531257">
                  <a:extLst>
                    <a:ext uri="{9D8B030D-6E8A-4147-A177-3AD203B41FA5}">
                      <a16:colId xmlns:a16="http://schemas.microsoft.com/office/drawing/2014/main" val="1552908814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762333467"/>
                    </a:ext>
                  </a:extLst>
                </a:gridCol>
                <a:gridCol w="2140857">
                  <a:extLst>
                    <a:ext uri="{9D8B030D-6E8A-4147-A177-3AD203B41FA5}">
                      <a16:colId xmlns:a16="http://schemas.microsoft.com/office/drawing/2014/main" val="2476721980"/>
                    </a:ext>
                  </a:extLst>
                </a:gridCol>
              </a:tblGrid>
              <a:tr h="249827">
                <a:tc>
                  <a:txBody>
                    <a:bodyPr/>
                    <a:lstStyle/>
                    <a:p>
                      <a:r>
                        <a:rPr lang="de-DE" sz="800" b="1"/>
                        <a:t>Item</a:t>
                      </a:r>
                      <a:endParaRPr lang="en-US" sz="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800" b="1"/>
                        <a:t>Conn. #1</a:t>
                      </a:r>
                      <a:endParaRPr lang="en-US" sz="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800" b="1"/>
                        <a:t>Conn. #2</a:t>
                      </a:r>
                      <a:endParaRPr lang="en-US" sz="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de-DE" sz="800" b="1"/>
                        <a:t>Cable type</a:t>
                      </a:r>
                      <a:endParaRPr lang="en-US" sz="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de-DE" sz="800" b="1"/>
                        <a:t>Length</a:t>
                      </a:r>
                      <a:endParaRPr lang="en-US" sz="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800" b="1"/>
                        <a:t>Comment</a:t>
                      </a:r>
                      <a:endParaRPr lang="en-US" sz="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204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800" b="0"/>
                        <a:t>Paro to RevPI 4</a:t>
                      </a:r>
                      <a:endParaRPr lang="en-US" sz="800" b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 b="0"/>
                        <a:t>PT07A-14-5S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800" b="0"/>
                        <a:t>Cable end sleeve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0" i="0" u="none" strike="noStrike" cap="none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969M101-22-2TPS-025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/>
                        <a:t>0.5m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800" b="0"/>
                        <a:t>Cable type / length is variable</a:t>
                      </a:r>
                      <a:endParaRPr lang="en-US" sz="8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624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800" b="0"/>
                        <a:t>Mini-FBAP to quad-conn.</a:t>
                      </a:r>
                      <a:endParaRPr lang="en-US" sz="800" b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de-DE" sz="800" b="0"/>
                        <a:t>DSUB9-male, Norcomp </a:t>
                      </a:r>
                      <a:r>
                        <a:rPr lang="en-US" sz="800" b="0" i="0" u="none" strike="noStrike" cap="none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772-E09-103R001 or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de-DE" sz="800" b="0" i="0" u="none" strike="noStrike" cap="none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P</a:t>
                      </a:r>
                      <a:r>
                        <a:rPr lang="en-US" sz="800" b="0" i="0" u="none" strike="noStrike" cap="none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hoenix </a:t>
                      </a:r>
                      <a:r>
                        <a:rPr lang="en-US" sz="800"/>
                        <a:t>VS-09-ST-DSUB-EG or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de-DE" sz="800" b="0"/>
                        <a:t>T</a:t>
                      </a:r>
                      <a:r>
                        <a:rPr lang="en-US" sz="800" b="0"/>
                        <a:t>E </a:t>
                      </a:r>
                      <a:r>
                        <a:rPr lang="en-US" sz="800"/>
                        <a:t>5-747904-2 (or -5)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0" i="0" u="none" strike="noStrike" cap="none" baseline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PT07A-14-12S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0" i="0" u="none" strike="noStrike" cap="none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969M101-22-2TPS-025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/>
                        <a:t>0.5m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de-DE" sz="800" b="0"/>
                        <a:t>Cable type / length is variable,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de-DE" sz="800" b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de-DE" sz="800" b="0"/>
                        <a:t>DSUB9 housing: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de-DE" sz="800" b="0"/>
                        <a:t>Molex 173111-0496,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de-DE" sz="800" b="0"/>
                        <a:t>-35°C to 125°C</a:t>
                      </a:r>
                      <a:endParaRPr lang="en-US" sz="8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798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800" b="0"/>
                        <a:t>96V power input to FBAP-mini</a:t>
                      </a:r>
                      <a:endParaRPr lang="en-US" sz="800" b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u="none" strike="noStrike" cap="none" baseline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PT07A-14-5P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0" i="0" u="none" strike="noStrike" cap="none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1-178128-3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0" i="0" u="none" strike="noStrike" cap="none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969M101-14-3-050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/>
                        <a:t>0.5m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de-DE" sz="800" b="0"/>
                        <a:t>Crimp pins </a:t>
                      </a:r>
                      <a:r>
                        <a:rPr lang="en-US" sz="800" b="0" i="0" u="none" strike="noStrike" cap="none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1-917511-2</a:t>
                      </a:r>
                      <a:endParaRPr lang="de-DE" sz="800" b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de-DE" sz="800" b="0"/>
                        <a:t>14AWG, cable type / length is variable</a:t>
                      </a:r>
                      <a:endParaRPr lang="en-US" sz="8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620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800" b="0"/>
                        <a:t>Ethernet connection</a:t>
                      </a:r>
                      <a:endParaRPr lang="en-US" sz="800" b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/>
                        <a:t>Weidmuller 1018790000</a:t>
                      </a:r>
                    </a:p>
                    <a:p>
                      <a:r>
                        <a:rPr lang="en-US" sz="800" b="0"/>
                        <a:t>incl. protection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800" b="0"/>
                        <a:t>RevPI 4 built-in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0" i="0" u="none" strike="noStrike" cap="none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Telegaertner</a:t>
                      </a:r>
                    </a:p>
                    <a:p>
                      <a:r>
                        <a:rPr lang="en-US" sz="800" b="0" i="0" u="none" strike="noStrike" cap="none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TG 100007966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/>
                        <a:t>0.5m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0"/>
                        <a:t>Cat6A, -40°C to +75°C, see Weidmuller spec., reduce (milling) the wall thickness down to 3mm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23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800" b="0"/>
                        <a:t>USB-A to USB-B cable</a:t>
                      </a:r>
                      <a:endParaRPr lang="en-US" sz="800" b="0"/>
                    </a:p>
                  </a:txBody>
                  <a:tcPr>
                    <a:solidFill>
                      <a:srgbClr val="E34F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 b="0"/>
                        <a:t>USB-A male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800" b="0"/>
                        <a:t>USB-B male, right angle, down (!) pointing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800" b="0"/>
                        <a:t>DeLock 84809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/>
                        <a:t>0,5m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800" b="0"/>
                        <a:t>Temperature range?</a:t>
                      </a:r>
                      <a:endParaRPr lang="en-US" sz="8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401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800" b="0"/>
                        <a:t>RevPI 4 power cable</a:t>
                      </a:r>
                      <a:endParaRPr lang="en-US" sz="800" b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 b="0"/>
                        <a:t>Molex 22-01-3027</a:t>
                      </a:r>
                    </a:p>
                    <a:p>
                      <a:r>
                        <a:rPr lang="de-DE" sz="800" b="0"/>
                        <a:t>Crimp pins 08550102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de-DE" sz="800" b="0"/>
                        <a:t>Cable end sleeve</a:t>
                      </a:r>
                      <a:endParaRPr lang="en-US" sz="800" b="0"/>
                    </a:p>
                    <a:p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800" b="0"/>
                        <a:t>Silicon, stranded, twisted, flex 22AWG,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/>
                        <a:t>0.5m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800" b="0"/>
                        <a:t>FBAP-mini, J19,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de-DE" sz="800" b="0"/>
                        <a:t>Molex 22-29-2021</a:t>
                      </a:r>
                      <a:endParaRPr lang="en-US" sz="8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279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800" b="0"/>
                        <a:t>WLAN-Antenna TANGO23/0.5M/SMAM/S/RP/19</a:t>
                      </a:r>
                      <a:endParaRPr lang="en-US" sz="800" b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 b="0"/>
                        <a:t>n.a.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800" b="0"/>
                        <a:t>SMA plug (is part of the antenna)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800" b="0"/>
                        <a:t>50ohm coaxial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/>
                        <a:t>0.5m</a:t>
                      </a:r>
                      <a:endParaRPr lang="en-US" sz="8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0"/>
                        <a:t>Antenna Through Hole Mount, WiFi, WLAN, 2.4 GHz to 5.9 GHz, 5 dBi,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600153"/>
                  </a:ext>
                </a:extLst>
              </a:tr>
            </a:tbl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5840B813-B9B7-4DC6-9673-74EC5EAF56B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8287" y="88205"/>
            <a:ext cx="2092982" cy="1049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839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88607" y="180801"/>
            <a:ext cx="6812633" cy="432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l">
              <a:lnSpc>
                <a:spcPct val="115000"/>
              </a:lnSpc>
              <a:spcBef>
                <a:spcPts val="900"/>
              </a:spcBef>
            </a:pPr>
            <a:r>
              <a:rPr lang="de-DE"/>
              <a:t>SpoolHub, Connector Arrangement #1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517315" y="4782625"/>
            <a:ext cx="356400" cy="162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AB3D959-245E-46DB-A6D0-B3EDAFDB2B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459" y="763710"/>
            <a:ext cx="6583474" cy="390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229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88607" y="180801"/>
            <a:ext cx="6812633" cy="432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l">
              <a:lnSpc>
                <a:spcPct val="115000"/>
              </a:lnSpc>
              <a:spcBef>
                <a:spcPts val="900"/>
              </a:spcBef>
            </a:pPr>
            <a:r>
              <a:rPr lang="de-DE"/>
              <a:t>SpoolHub, Connector Arrangement #2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517315" y="4782625"/>
            <a:ext cx="356400" cy="162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B703F90D-6427-4A41-8626-87F29A6171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283" y="706591"/>
            <a:ext cx="6071280" cy="395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82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88607" y="180801"/>
            <a:ext cx="6812633" cy="432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l">
              <a:lnSpc>
                <a:spcPct val="115000"/>
              </a:lnSpc>
              <a:spcBef>
                <a:spcPts val="900"/>
              </a:spcBef>
            </a:pPr>
            <a:r>
              <a:rPr lang="de-DE"/>
              <a:t>Spoolhub, Status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517315" y="4782625"/>
            <a:ext cx="356400" cy="162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  <p:sp>
        <p:nvSpPr>
          <p:cNvPr id="10" name="Shape 38"/>
          <p:cNvSpPr txBox="1">
            <a:spLocks/>
          </p:cNvSpPr>
          <p:nvPr/>
        </p:nvSpPr>
        <p:spPr>
          <a:xfrm>
            <a:off x="386677" y="613101"/>
            <a:ext cx="6757569" cy="4187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1150" algn="l" rtl="0">
              <a:lnSpc>
                <a:spcPct val="108000"/>
              </a:lnSpc>
              <a:spcBef>
                <a:spcPts val="800"/>
              </a:spcBef>
              <a:spcAft>
                <a:spcPts val="0"/>
              </a:spcAft>
              <a:buClr>
                <a:srgbClr val="58585A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Font typeface="Arial"/>
              <a:buChar char="-"/>
              <a:defRPr sz="12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Font typeface="Arial"/>
              <a:buChar char="-"/>
              <a:defRPr sz="12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Font typeface="Arial"/>
              <a:buChar char="-"/>
              <a:defRPr sz="12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42950" lvl="1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Available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enclosure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FBAP-mini (incl. new 30W DC/DC)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FDOR cards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MS connectors (?)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Panel mount ethernet connector (?)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Industry PC „RevPI connect 4“, WLAN | 8GB | 32GB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USB cabling</a:t>
            </a:r>
          </a:p>
          <a:p>
            <a:pPr marL="742950" lvl="1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Ordered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Mini-crate parts by nVent | Schroff</a:t>
            </a:r>
          </a:p>
          <a:p>
            <a:pPr marL="742950" lvl="1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Still open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Mini-crate assembly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Cable (-conn.) details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WLAN antenna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Enclosure, connectors holes …</a:t>
            </a:r>
          </a:p>
        </p:txBody>
      </p:sp>
    </p:spTree>
    <p:extLst>
      <p:ext uri="{BB962C8B-B14F-4D97-AF65-F5344CB8AC3E}">
        <p14:creationId xmlns:p14="http://schemas.microsoft.com/office/powerpoint/2010/main" val="1089373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88607" y="180801"/>
            <a:ext cx="6812633" cy="432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l">
              <a:lnSpc>
                <a:spcPct val="115000"/>
              </a:lnSpc>
              <a:spcBef>
                <a:spcPts val="900"/>
              </a:spcBef>
            </a:pPr>
            <a:r>
              <a:rPr lang="de-DE"/>
              <a:t>Battery Box, Status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517315" y="4782625"/>
            <a:ext cx="356400" cy="162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</a:pPr>
            <a:fld id="{00000000-1234-1234-1234-123412341234}" type="slidenum">
              <a:rPr lang="en-GB"/>
              <a:t>8</a:t>
            </a:fld>
            <a:endParaRPr/>
          </a:p>
        </p:txBody>
      </p:sp>
      <p:sp>
        <p:nvSpPr>
          <p:cNvPr id="10" name="Shape 38"/>
          <p:cNvSpPr txBox="1">
            <a:spLocks/>
          </p:cNvSpPr>
          <p:nvPr/>
        </p:nvSpPr>
        <p:spPr>
          <a:xfrm>
            <a:off x="325717" y="757320"/>
            <a:ext cx="7507643" cy="3500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1150" algn="l" rtl="0">
              <a:lnSpc>
                <a:spcPct val="108000"/>
              </a:lnSpc>
              <a:spcBef>
                <a:spcPts val="800"/>
              </a:spcBef>
              <a:spcAft>
                <a:spcPts val="0"/>
              </a:spcAft>
              <a:buClr>
                <a:srgbClr val="58585A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Font typeface="Arial"/>
              <a:buChar char="-"/>
              <a:defRPr sz="12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Font typeface="Arial"/>
              <a:buChar char="-"/>
              <a:defRPr sz="12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Font typeface="Arial"/>
              <a:buChar char="-"/>
              <a:defRPr sz="12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b="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42950" lvl="1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Available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Zarges aluminum box, 600x400x340 mm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2x LiFePO4 battery, 48V 50Ah, with built-in BMS (Battery Management System)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1x battery charger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2x heating mats, 50W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Charger on/off switch</a:t>
            </a:r>
          </a:p>
          <a:p>
            <a:pPr marL="742950" lvl="1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Open items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Thermal insulation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second battery charger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Internal cabling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External connectors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de-DE">
                <a:solidFill>
                  <a:srgbClr val="0070C0"/>
                </a:solidFill>
              </a:rPr>
              <a:t>External cabling</a:t>
            </a:r>
          </a:p>
          <a:p>
            <a:pPr marL="1200150" lvl="2" indent="-285750">
              <a:lnSpc>
                <a:spcPct val="115000"/>
              </a:lnSpc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endParaRPr lang="de-DE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854863"/>
      </p:ext>
    </p:extLst>
  </p:cSld>
  <p:clrMapOvr>
    <a:masterClrMapping/>
  </p:clrMapOvr>
</p:sld>
</file>

<file path=ppt/theme/theme1.xml><?xml version="1.0" encoding="utf-8"?>
<a:theme xmlns:a="http://schemas.openxmlformats.org/drawingml/2006/main" name="mDOM">
  <a:themeElements>
    <a:clrScheme name="DESY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9FDF"/>
      </a:accent1>
      <a:accent2>
        <a:srgbClr val="FF9E1B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445</Words>
  <Application>Microsoft Office PowerPoint</Application>
  <PresentationFormat>Bildschirmpräsentation (16:9)</PresentationFormat>
  <Paragraphs>125</Paragraphs>
  <Slides>8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Verdana</vt:lpstr>
      <vt:lpstr>Wingdings</vt:lpstr>
      <vt:lpstr>mDOM</vt:lpstr>
      <vt:lpstr>In Water Operations in the 2025 / 26 Season,   SpoolHub Cabling</vt:lpstr>
      <vt:lpstr>SpoolHub-Powering by Batteries</vt:lpstr>
      <vt:lpstr>SpoolHub</vt:lpstr>
      <vt:lpstr>Spoolhub, Cables</vt:lpstr>
      <vt:lpstr>SpoolHub, Connector Arrangement #1</vt:lpstr>
      <vt:lpstr>SpoolHub, Connector Arrangement #2</vt:lpstr>
      <vt:lpstr>Spoolhub, Status</vt:lpstr>
      <vt:lpstr>Battery Box, Status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Fieldhub Status</dc:title>
  <dc:creator>Sulanke, Karl-Heinz</dc:creator>
  <cp:lastModifiedBy>Sulanke, Karl-Heinz</cp:lastModifiedBy>
  <cp:revision>1058</cp:revision>
  <dcterms:modified xsi:type="dcterms:W3CDTF">2025-06-26T12:10:21Z</dcterms:modified>
</cp:coreProperties>
</file>